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6" r:id="rId9"/>
    <p:sldId id="267" r:id="rId10"/>
    <p:sldId id="264" r:id="rId11"/>
    <p:sldId id="268" r:id="rId12"/>
    <p:sldId id="263" r:id="rId13"/>
    <p:sldId id="269" r:id="rId14"/>
    <p:sldId id="270" r:id="rId15"/>
    <p:sldId id="265"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p:cViewPr varScale="1">
        <p:scale>
          <a:sx n="83" d="100"/>
          <a:sy n="83" d="100"/>
        </p:scale>
        <p:origin x="-931"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E7D2EF-92EA-4ACC-8C9E-F7F723EF9EA1}" type="datetimeFigureOut">
              <a:rPr lang="en-US" smtClean="0"/>
              <a:pPr/>
              <a:t>10/19/2015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049257-8649-4F4B-ACE1-81C9E91821E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AFB91-AD06-4412-ABAF-BDF24DD6C8EF}" type="datetimeFigureOut">
              <a:rPr lang="en-US" smtClean="0"/>
              <a:pPr/>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9F92A7-68DB-4E23-8B46-EECB04681B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9F92A7-68DB-4E23-8B46-EECB04681B5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80378A9-24F6-4D33-B360-4956A8BBBDF8}" type="datetimeFigureOut">
              <a:rPr lang="en-US" smtClean="0"/>
              <a:pPr/>
              <a:t>10/19/2015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46B8B58-BFE1-4275-834E-C4391BDF6C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0378A9-24F6-4D33-B360-4956A8BBBDF8}" type="datetimeFigureOut">
              <a:rPr lang="en-US" smtClean="0"/>
              <a:pPr/>
              <a:t>10/19/2015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6B8B58-BFE1-4275-834E-C4391BDF6C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0378A9-24F6-4D33-B360-4956A8BBBDF8}" type="datetimeFigureOut">
              <a:rPr lang="en-US" smtClean="0"/>
              <a:pPr/>
              <a:t>10/19/2015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6B8B58-BFE1-4275-834E-C4391BDF6C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0378A9-24F6-4D33-B360-4956A8BBBDF8}" type="datetimeFigureOut">
              <a:rPr lang="en-US" smtClean="0"/>
              <a:pPr/>
              <a:t>10/19/2015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6B8B58-BFE1-4275-834E-C4391BDF6C0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80378A9-24F6-4D33-B360-4956A8BBBDF8}" type="datetimeFigureOut">
              <a:rPr lang="en-US" smtClean="0"/>
              <a:pPr/>
              <a:t>10/19/2015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6B8B58-BFE1-4275-834E-C4391BDF6C0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0378A9-24F6-4D33-B360-4956A8BBBDF8}" type="datetimeFigureOut">
              <a:rPr lang="en-US" smtClean="0"/>
              <a:pPr/>
              <a:t>10/19/2015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46B8B58-BFE1-4275-834E-C4391BDF6C0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80378A9-24F6-4D33-B360-4956A8BBBDF8}" type="datetimeFigureOut">
              <a:rPr lang="en-US" smtClean="0"/>
              <a:pPr/>
              <a:t>10/19/2015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46B8B58-BFE1-4275-834E-C4391BDF6C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80378A9-24F6-4D33-B360-4956A8BBBDF8}" type="datetimeFigureOut">
              <a:rPr lang="en-US" smtClean="0"/>
              <a:pPr/>
              <a:t>10/19/2015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46B8B58-BFE1-4275-834E-C4391BDF6C0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80378A9-24F6-4D33-B360-4956A8BBBDF8}" type="datetimeFigureOut">
              <a:rPr lang="en-US" smtClean="0"/>
              <a:pPr/>
              <a:t>10/19/2015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46B8B58-BFE1-4275-834E-C4391BDF6C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80378A9-24F6-4D33-B360-4956A8BBBDF8}" type="datetimeFigureOut">
              <a:rPr lang="en-US" smtClean="0"/>
              <a:pPr/>
              <a:t>10/19/2015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46B8B58-BFE1-4275-834E-C4391BDF6C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80378A9-24F6-4D33-B360-4956A8BBBDF8}" type="datetimeFigureOut">
              <a:rPr lang="en-US" smtClean="0"/>
              <a:pPr/>
              <a:t>10/19/2015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46B8B58-BFE1-4275-834E-C4391BDF6C0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80378A9-24F6-4D33-B360-4956A8BBBDF8}" type="datetimeFigureOut">
              <a:rPr lang="en-US" smtClean="0"/>
              <a:pPr/>
              <a:t>10/19/2015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46B8B58-BFE1-4275-834E-C4391BDF6C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jpg@01D10598.97B8BED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10" Type="http://schemas.openxmlformats.org/officeDocument/2006/relationships/image" Target="../media/image13.jpeg"/><Relationship Id="rId4" Type="http://schemas.openxmlformats.org/officeDocument/2006/relationships/image" Target="../media/image7.gif"/><Relationship Id="rId9"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rgbClr val="7030A0"/>
                </a:solidFill>
              </a:rPr>
              <a:t>A Spirituality for Leadership</a:t>
            </a:r>
            <a:endParaRPr lang="en-US" dirty="0">
              <a:solidFill>
                <a:srgbClr val="7030A0"/>
              </a:solidFill>
            </a:endParaRPr>
          </a:p>
        </p:txBody>
      </p:sp>
      <p:sp>
        <p:nvSpPr>
          <p:cNvPr id="3" name="Subtitle 2"/>
          <p:cNvSpPr>
            <a:spLocks noGrp="1"/>
          </p:cNvSpPr>
          <p:nvPr>
            <p:ph type="subTitle" idx="1"/>
          </p:nvPr>
        </p:nvSpPr>
        <p:spPr/>
        <p:txBody>
          <a:bodyPr/>
          <a:lstStyle/>
          <a:p>
            <a:pPr algn="ctr"/>
            <a:r>
              <a:rPr lang="en-US" dirty="0" smtClean="0"/>
              <a:t>Based on the Mission Statement of Saint Bernard Hospital and Health Care Center</a:t>
            </a:r>
            <a:endParaRPr lang="en-US" dirty="0"/>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7409" name="Picture 1" descr="StB_Logo1.jpg"/>
          <p:cNvPicPr>
            <a:picLocks noChangeAspect="1" noChangeArrowheads="1"/>
          </p:cNvPicPr>
          <p:nvPr/>
        </p:nvPicPr>
        <p:blipFill>
          <a:blip r:embed="rId3" r:link="rId4" cstate="print"/>
          <a:srcRect/>
          <a:stretch>
            <a:fillRect/>
          </a:stretch>
        </p:blipFill>
        <p:spPr bwMode="auto">
          <a:xfrm>
            <a:off x="0" y="457200"/>
            <a:ext cx="2408238" cy="4413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 Roman Catholic facility founded by the Religious </a:t>
            </a:r>
            <a:r>
              <a:rPr lang="en-US" dirty="0" err="1" smtClean="0"/>
              <a:t>Hospitallers</a:t>
            </a:r>
            <a:r>
              <a:rPr lang="en-US" dirty="0" smtClean="0"/>
              <a:t> of St. Joseph and sponsored by Catholic Health International. St. Bernard Hospital and Health Care Center </a:t>
            </a:r>
            <a:r>
              <a:rPr lang="en-US" dirty="0" smtClean="0">
                <a:solidFill>
                  <a:srgbClr val="FF0000"/>
                </a:solidFill>
              </a:rPr>
              <a:t>aspires to live the healing mission of Christ </a:t>
            </a:r>
            <a:r>
              <a:rPr lang="en-US" dirty="0" smtClean="0"/>
              <a:t>within the South Side community of Chicago. </a:t>
            </a:r>
            <a:r>
              <a:rPr lang="en-US" dirty="0" smtClean="0">
                <a:solidFill>
                  <a:srgbClr val="00B050"/>
                </a:solidFill>
              </a:rPr>
              <a:t>The mission calls us to care for the sick and promote the health of the residents in the community</a:t>
            </a:r>
            <a:r>
              <a:rPr lang="en-US" dirty="0" smtClean="0"/>
              <a:t> while witnessing the Christian values of respect, dignity, caring and compassion for all persons.</a:t>
            </a:r>
          </a:p>
          <a:p>
            <a:endParaRPr lang="en-US" dirty="0"/>
          </a:p>
        </p:txBody>
      </p:sp>
      <p:sp>
        <p:nvSpPr>
          <p:cNvPr id="3" name="Title 2"/>
          <p:cNvSpPr>
            <a:spLocks noGrp="1"/>
          </p:cNvSpPr>
          <p:nvPr>
            <p:ph type="title"/>
          </p:nvPr>
        </p:nvSpPr>
        <p:spPr/>
        <p:txBody>
          <a:bodyPr/>
          <a:lstStyle/>
          <a:p>
            <a:r>
              <a:rPr lang="en-US" dirty="0" smtClean="0">
                <a:solidFill>
                  <a:srgbClr val="00B050"/>
                </a:solidFill>
              </a:rPr>
              <a:t>What is the Mission/Project?</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B0F0"/>
                </a:solidFill>
              </a:rPr>
              <a:t>Practical Goal: </a:t>
            </a:r>
            <a:r>
              <a:rPr lang="en-US" dirty="0" smtClean="0">
                <a:solidFill>
                  <a:srgbClr val="00B050"/>
                </a:solidFill>
              </a:rPr>
              <a:t>Care </a:t>
            </a:r>
            <a:r>
              <a:rPr lang="en-US" dirty="0" smtClean="0">
                <a:solidFill>
                  <a:srgbClr val="00B050"/>
                </a:solidFill>
              </a:rPr>
              <a:t>for the Sick</a:t>
            </a:r>
            <a:endParaRPr lang="en-US" dirty="0">
              <a:solidFill>
                <a:srgbClr val="00B050"/>
              </a:solidFill>
            </a:endParaRPr>
          </a:p>
        </p:txBody>
      </p:sp>
      <p:pic>
        <p:nvPicPr>
          <p:cNvPr id="1026" name="Picture 2" descr="C:\Users\bgordon\AppData\Local\Microsoft\Windows\Temporary Internet Files\Content.IE5\16JV6KUB\chicago_skyline___silhouette_by_scotty_do22-d4cdrfu[1].jpg"/>
          <p:cNvPicPr>
            <a:picLocks noGrp="1" noChangeAspect="1" noChangeArrowheads="1"/>
          </p:cNvPicPr>
          <p:nvPr>
            <p:ph idx="1"/>
          </p:nvPr>
        </p:nvPicPr>
        <p:blipFill>
          <a:blip r:embed="rId2" cstate="print"/>
          <a:srcRect/>
          <a:stretch>
            <a:fillRect/>
          </a:stretch>
        </p:blipFill>
        <p:spPr bwMode="auto">
          <a:xfrm>
            <a:off x="548923" y="1481138"/>
            <a:ext cx="4411133" cy="2481262"/>
          </a:xfrm>
          <a:prstGeom prst="rect">
            <a:avLst/>
          </a:prstGeom>
          <a:noFill/>
        </p:spPr>
      </p:pic>
      <p:pic>
        <p:nvPicPr>
          <p:cNvPr id="1027" name="Picture 3" descr="C:\Users\bgordon\AppData\Local\Microsoft\Windows\Temporary Internet Files\Content.IE5\D7O7U649\3465986825_d3b62d2711_s[1].jpg"/>
          <p:cNvPicPr>
            <a:picLocks noChangeAspect="1" noChangeArrowheads="1"/>
          </p:cNvPicPr>
          <p:nvPr/>
        </p:nvPicPr>
        <p:blipFill>
          <a:blip r:embed="rId3" cstate="print"/>
          <a:srcRect/>
          <a:stretch>
            <a:fillRect/>
          </a:stretch>
        </p:blipFill>
        <p:spPr bwMode="auto">
          <a:xfrm>
            <a:off x="5791200" y="4038600"/>
            <a:ext cx="2819400" cy="2819400"/>
          </a:xfrm>
          <a:prstGeom prst="rect">
            <a:avLst/>
          </a:prstGeom>
          <a:noFill/>
        </p:spPr>
      </p:pic>
      <p:pic>
        <p:nvPicPr>
          <p:cNvPr id="1028" name="Picture 4" descr="C:\Users\bgordon\AppData\Local\Microsoft\Windows\Temporary Internet Files\Content.IE5\93T0516W\chicago_skyline_ii_by_jarhead826[1].jpg"/>
          <p:cNvPicPr>
            <a:picLocks noChangeAspect="1" noChangeArrowheads="1"/>
          </p:cNvPicPr>
          <p:nvPr/>
        </p:nvPicPr>
        <p:blipFill>
          <a:blip r:embed="rId4" cstate="print"/>
          <a:srcRect/>
          <a:stretch>
            <a:fillRect/>
          </a:stretch>
        </p:blipFill>
        <p:spPr bwMode="auto">
          <a:xfrm>
            <a:off x="0" y="3657600"/>
            <a:ext cx="5334001" cy="2293620"/>
          </a:xfrm>
          <a:prstGeom prst="rect">
            <a:avLst/>
          </a:prstGeom>
          <a:noFill/>
        </p:spPr>
      </p:pic>
      <p:pic>
        <p:nvPicPr>
          <p:cNvPr id="1029" name="Picture 5" descr="C:\Users\bgordon\AppData\Local\Microsoft\Windows\Temporary Internet Files\Content.IE5\D7O7U649\chicago_skyline_by_carnemire[1].png"/>
          <p:cNvPicPr>
            <a:picLocks noChangeAspect="1" noChangeArrowheads="1"/>
          </p:cNvPicPr>
          <p:nvPr/>
        </p:nvPicPr>
        <p:blipFill>
          <a:blip r:embed="rId5" cstate="print"/>
          <a:srcRect/>
          <a:stretch>
            <a:fillRect/>
          </a:stretch>
        </p:blipFill>
        <p:spPr bwMode="auto">
          <a:xfrm>
            <a:off x="5410200" y="1371600"/>
            <a:ext cx="3505200" cy="2628900"/>
          </a:xfrm>
          <a:prstGeom prst="rect">
            <a:avLst/>
          </a:prstGeom>
          <a:noFill/>
        </p:spPr>
      </p:pic>
      <p:sp>
        <p:nvSpPr>
          <p:cNvPr id="9" name="TextBox 8"/>
          <p:cNvSpPr txBox="1"/>
          <p:nvPr/>
        </p:nvSpPr>
        <p:spPr>
          <a:xfrm>
            <a:off x="2971800" y="3810000"/>
            <a:ext cx="4191000" cy="2369880"/>
          </a:xfrm>
          <a:prstGeom prst="rect">
            <a:avLst/>
          </a:prstGeom>
          <a:solidFill>
            <a:srgbClr val="FFC000"/>
          </a:solidFill>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And… Promote </a:t>
            </a: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Health of the Residents of </a:t>
            </a:r>
          </a:p>
          <a:p>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our Community. </a:t>
            </a:r>
          </a:p>
          <a:p>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 Roman Catholic facility founded by the Religious </a:t>
            </a:r>
            <a:r>
              <a:rPr lang="en-US" dirty="0" err="1" smtClean="0"/>
              <a:t>Hospitallers</a:t>
            </a:r>
            <a:r>
              <a:rPr lang="en-US" dirty="0" smtClean="0"/>
              <a:t> of St. Joseph and sponsored by Catholic Health International. St. Bernard Hospital and Health Care Center </a:t>
            </a:r>
            <a:r>
              <a:rPr lang="en-US" dirty="0" smtClean="0">
                <a:solidFill>
                  <a:srgbClr val="FF0000"/>
                </a:solidFill>
              </a:rPr>
              <a:t>aspires to live the healing mission of Christ </a:t>
            </a:r>
            <a:r>
              <a:rPr lang="en-US" dirty="0" smtClean="0"/>
              <a:t>within the South Side community of Chicago. </a:t>
            </a:r>
            <a:r>
              <a:rPr lang="en-US" dirty="0" smtClean="0">
                <a:solidFill>
                  <a:srgbClr val="00B050"/>
                </a:solidFill>
              </a:rPr>
              <a:t>The mission calls us to care for the sick and promote the health of the residents in the community </a:t>
            </a:r>
            <a:r>
              <a:rPr lang="en-US" dirty="0" smtClean="0"/>
              <a:t>while </a:t>
            </a:r>
            <a:r>
              <a:rPr lang="en-US" dirty="0" smtClean="0">
                <a:solidFill>
                  <a:srgbClr val="0070C0"/>
                </a:solidFill>
              </a:rPr>
              <a:t>witnessing the Christian values of respect, dignity, caring and compassion for all persons.</a:t>
            </a:r>
          </a:p>
          <a:p>
            <a:endParaRPr lang="en-US" dirty="0"/>
          </a:p>
        </p:txBody>
      </p:sp>
      <p:sp>
        <p:nvSpPr>
          <p:cNvPr id="3" name="Title 2"/>
          <p:cNvSpPr>
            <a:spLocks noGrp="1"/>
          </p:cNvSpPr>
          <p:nvPr>
            <p:ph type="title"/>
          </p:nvPr>
        </p:nvSpPr>
        <p:spPr/>
        <p:txBody>
          <a:bodyPr>
            <a:normAutofit fontScale="90000"/>
          </a:bodyPr>
          <a:lstStyle/>
          <a:p>
            <a:r>
              <a:rPr lang="en-US" dirty="0" smtClean="0">
                <a:solidFill>
                  <a:srgbClr val="0070C0"/>
                </a:solidFill>
              </a:rPr>
              <a:t>What are the signs of this healer?</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A </a:t>
            </a:r>
            <a:r>
              <a:rPr lang="en-US" sz="2800" dirty="0" smtClean="0">
                <a:solidFill>
                  <a:srgbClr val="0070C0"/>
                </a:solidFill>
              </a:rPr>
              <a:t>Witness</a:t>
            </a:r>
            <a:r>
              <a:rPr lang="en-US" sz="2800" dirty="0" smtClean="0"/>
              <a:t> is one who embodies Christian values. In particular those values which are aligned with being a </a:t>
            </a:r>
            <a:r>
              <a:rPr lang="en-US" sz="2800" dirty="0" smtClean="0">
                <a:solidFill>
                  <a:srgbClr val="FF0000"/>
                </a:solidFill>
              </a:rPr>
              <a:t>HEALER</a:t>
            </a:r>
            <a:r>
              <a:rPr lang="en-US" sz="2800" dirty="0" smtClean="0"/>
              <a:t>.</a:t>
            </a:r>
          </a:p>
          <a:p>
            <a:pPr>
              <a:buNone/>
            </a:pPr>
            <a:endParaRPr lang="en-US" sz="2800" dirty="0" smtClean="0"/>
          </a:p>
          <a:p>
            <a:r>
              <a:rPr lang="en-US" sz="2800" dirty="0" smtClean="0"/>
              <a:t>When a </a:t>
            </a:r>
            <a:r>
              <a:rPr lang="en-US" sz="2800" dirty="0" smtClean="0">
                <a:solidFill>
                  <a:srgbClr val="FF0000"/>
                </a:solidFill>
              </a:rPr>
              <a:t>Healer </a:t>
            </a:r>
            <a:r>
              <a:rPr lang="en-US" sz="2800" dirty="0" smtClean="0"/>
              <a:t>engages staff, patients, visitors, vendors, peers and especially family their words and actions hopefully demonstrate and generate</a:t>
            </a:r>
            <a:r>
              <a:rPr lang="en-US" sz="2800" dirty="0" smtClean="0">
                <a:solidFill>
                  <a:srgbClr val="0070C0"/>
                </a:solidFill>
              </a:rPr>
              <a:t> respect</a:t>
            </a:r>
            <a:r>
              <a:rPr lang="en-US" sz="2800" dirty="0" smtClean="0">
                <a:solidFill>
                  <a:srgbClr val="0070C0"/>
                </a:solidFill>
              </a:rPr>
              <a:t>, dignity, caring and compassion </a:t>
            </a:r>
            <a:r>
              <a:rPr lang="en-US" sz="2800" dirty="0" smtClean="0"/>
              <a:t>for all persons.</a:t>
            </a:r>
            <a:endParaRPr lang="en-US" sz="2800" dirty="0" smtClean="0"/>
          </a:p>
          <a:p>
            <a:endParaRPr lang="en-US" dirty="0"/>
          </a:p>
        </p:txBody>
      </p:sp>
      <p:sp>
        <p:nvSpPr>
          <p:cNvPr id="3" name="Title 2"/>
          <p:cNvSpPr>
            <a:spLocks noGrp="1"/>
          </p:cNvSpPr>
          <p:nvPr>
            <p:ph type="title"/>
          </p:nvPr>
        </p:nvSpPr>
        <p:spPr/>
        <p:txBody>
          <a:bodyPr>
            <a:normAutofit fontScale="90000"/>
          </a:bodyPr>
          <a:lstStyle/>
          <a:p>
            <a:r>
              <a:rPr lang="en-US" dirty="0" smtClean="0">
                <a:solidFill>
                  <a:srgbClr val="00B0F0"/>
                </a:solidFill>
              </a:rPr>
              <a:t>Spiritual Goal: </a:t>
            </a:r>
            <a:r>
              <a:rPr lang="en-US" dirty="0" smtClean="0">
                <a:solidFill>
                  <a:schemeClr val="tx1"/>
                </a:solidFill>
              </a:rPr>
              <a:t>Becoming a </a:t>
            </a:r>
            <a:r>
              <a:rPr lang="en-US" dirty="0" smtClean="0">
                <a:solidFill>
                  <a:srgbClr val="0070C0"/>
                </a:solidFill>
              </a:rPr>
              <a:t>Witness</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People see your </a:t>
            </a:r>
            <a:r>
              <a:rPr lang="en-US" dirty="0" smtClean="0">
                <a:solidFill>
                  <a:srgbClr val="FF0000"/>
                </a:solidFill>
              </a:rPr>
              <a:t>Ultimate Value </a:t>
            </a:r>
            <a:r>
              <a:rPr lang="en-US" dirty="0" smtClean="0">
                <a:solidFill>
                  <a:schemeClr val="tx1"/>
                </a:solidFill>
              </a:rPr>
              <a:t>through YOU!</a:t>
            </a:r>
            <a:endParaRPr lang="en-US" dirty="0"/>
          </a:p>
        </p:txBody>
      </p:sp>
      <p:pic>
        <p:nvPicPr>
          <p:cNvPr id="1026" name="Picture 2" descr="C:\Users\bgordon\AppData\Local\Microsoft\Windows\Temporary Internet Files\Content.IE5\D7O7U649\20121231-community-ring[1].jpg"/>
          <p:cNvPicPr>
            <a:picLocks noGrp="1" noChangeAspect="1" noChangeArrowheads="1"/>
          </p:cNvPicPr>
          <p:nvPr>
            <p:ph idx="1"/>
          </p:nvPr>
        </p:nvPicPr>
        <p:blipFill>
          <a:blip r:embed="rId2" cstate="print"/>
          <a:srcRect/>
          <a:stretch>
            <a:fillRect/>
          </a:stretch>
        </p:blipFill>
        <p:spPr bwMode="auto">
          <a:xfrm>
            <a:off x="2514600" y="1524000"/>
            <a:ext cx="4739227" cy="4525962"/>
          </a:xfrm>
          <a:prstGeom prst="rect">
            <a:avLst/>
          </a:prstGeom>
          <a:noFill/>
        </p:spPr>
      </p:pic>
      <p:sp>
        <p:nvSpPr>
          <p:cNvPr id="5" name="Rectangle 4"/>
          <p:cNvSpPr/>
          <p:nvPr/>
        </p:nvSpPr>
        <p:spPr>
          <a:xfrm rot="20810570">
            <a:off x="-152400" y="1718101"/>
            <a:ext cx="3200400"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CARING</a:t>
            </a:r>
            <a:endParaRPr lang="en-US"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Rectangle 5"/>
          <p:cNvSpPr/>
          <p:nvPr/>
        </p:nvSpPr>
        <p:spPr>
          <a:xfrm rot="1303004">
            <a:off x="5777728" y="1521376"/>
            <a:ext cx="304602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RESPECT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191000" y="5715000"/>
            <a:ext cx="4657045"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COMPASSION</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8" name="Rectangle 7"/>
          <p:cNvSpPr/>
          <p:nvPr/>
        </p:nvSpPr>
        <p:spPr>
          <a:xfrm rot="920327">
            <a:off x="221355" y="4112175"/>
            <a:ext cx="298511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DIGNITY</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a:bodyPr>
          <a:lstStyle/>
          <a:p>
            <a:pPr marL="624078" indent="-514350">
              <a:buFont typeface="Wingdings" pitchFamily="2" charset="2"/>
              <a:buChar char="v"/>
            </a:pPr>
            <a:r>
              <a:rPr lang="en-US" sz="2500" b="1" dirty="0" smtClean="0"/>
              <a:t>A key element to being a healer who embodies respect, dignity, caring and compassion for the other is being a good </a:t>
            </a:r>
            <a:r>
              <a:rPr lang="en-US" sz="2500" b="1" dirty="0" smtClean="0">
                <a:solidFill>
                  <a:srgbClr val="7030A0"/>
                </a:solidFill>
              </a:rPr>
              <a:t>LISTENER; Listen first. </a:t>
            </a:r>
            <a:endParaRPr lang="en-US" sz="2500" b="1" dirty="0" smtClean="0">
              <a:solidFill>
                <a:srgbClr val="7030A0"/>
              </a:solidFill>
            </a:endParaRPr>
          </a:p>
          <a:p>
            <a:pPr marL="624078" indent="-514350">
              <a:buNone/>
            </a:pPr>
            <a:r>
              <a:rPr lang="en-US" sz="2500" b="1" dirty="0" smtClean="0">
                <a:solidFill>
                  <a:srgbClr val="7030A0"/>
                </a:solidFill>
              </a:rPr>
              <a:t>	</a:t>
            </a:r>
            <a:r>
              <a:rPr lang="en-US" sz="2500" b="1" dirty="0" smtClean="0">
                <a:solidFill>
                  <a:srgbClr val="7030A0"/>
                </a:solidFill>
              </a:rPr>
              <a:t>This </a:t>
            </a:r>
            <a:r>
              <a:rPr lang="en-US" sz="2500" b="1" dirty="0" smtClean="0">
                <a:solidFill>
                  <a:srgbClr val="7030A0"/>
                </a:solidFill>
              </a:rPr>
              <a:t>increases </a:t>
            </a:r>
            <a:r>
              <a:rPr lang="en-US" sz="2500" b="1" dirty="0" smtClean="0">
                <a:solidFill>
                  <a:srgbClr val="7030A0"/>
                </a:solidFill>
              </a:rPr>
              <a:t>another’s </a:t>
            </a:r>
            <a:r>
              <a:rPr lang="en-US" sz="2500" b="1" dirty="0" smtClean="0">
                <a:solidFill>
                  <a:srgbClr val="7030A0"/>
                </a:solidFill>
              </a:rPr>
              <a:t>confidence </a:t>
            </a:r>
            <a:r>
              <a:rPr lang="en-US" sz="2500" b="1" dirty="0" smtClean="0">
                <a:solidFill>
                  <a:srgbClr val="7030A0"/>
                </a:solidFill>
              </a:rPr>
              <a:t>in </a:t>
            </a:r>
            <a:r>
              <a:rPr lang="en-US" sz="2500" b="1" dirty="0" smtClean="0">
                <a:solidFill>
                  <a:srgbClr val="7030A0"/>
                </a:solidFill>
              </a:rPr>
              <a:t>you and your leadership. They feel valued.</a:t>
            </a:r>
            <a:endParaRPr lang="en-US" sz="2500" b="1" dirty="0" smtClean="0">
              <a:solidFill>
                <a:schemeClr val="accent4"/>
              </a:solidFill>
            </a:endParaRPr>
          </a:p>
          <a:p>
            <a:pPr marL="624078" indent="-514350">
              <a:buFont typeface="Wingdings" pitchFamily="2" charset="2"/>
              <a:buChar char="v"/>
            </a:pPr>
            <a:r>
              <a:rPr lang="en-US" sz="2500" b="1" dirty="0" smtClean="0"/>
              <a:t>As one listens, be </a:t>
            </a:r>
            <a:r>
              <a:rPr lang="en-US" sz="2500" b="1" dirty="0" smtClean="0"/>
              <a:t>aware of </a:t>
            </a:r>
            <a:r>
              <a:rPr lang="en-US" sz="2500" b="1" dirty="0" smtClean="0"/>
              <a:t>a possible </a:t>
            </a:r>
            <a:r>
              <a:rPr lang="en-US" sz="2500" b="1" dirty="0" smtClean="0">
                <a:solidFill>
                  <a:srgbClr val="7030A0"/>
                </a:solidFill>
              </a:rPr>
              <a:t>emerging reality</a:t>
            </a:r>
            <a:r>
              <a:rPr lang="en-US" sz="2500" b="1" dirty="0" smtClean="0">
                <a:solidFill>
                  <a:schemeClr val="accent4"/>
                </a:solidFill>
              </a:rPr>
              <a:t>. </a:t>
            </a:r>
            <a:r>
              <a:rPr lang="en-US" sz="2500" b="1" dirty="0" smtClean="0"/>
              <a:t>We are not keepers of the </a:t>
            </a:r>
            <a:r>
              <a:rPr lang="en-US" sz="2500" b="1" i="1" dirty="0" smtClean="0"/>
              <a:t>status quo</a:t>
            </a:r>
            <a:r>
              <a:rPr lang="en-US" sz="2500" b="1" dirty="0" smtClean="0"/>
              <a:t>. The other may have a valuable contribution to make.</a:t>
            </a:r>
            <a:endParaRPr lang="en-US" sz="2500" b="1" dirty="0" smtClean="0"/>
          </a:p>
          <a:p>
            <a:pPr marL="624078" indent="-514350">
              <a:buFont typeface="Wingdings" pitchFamily="2" charset="2"/>
              <a:buChar char="v"/>
            </a:pPr>
            <a:r>
              <a:rPr lang="en-US" sz="2500" b="1" dirty="0" smtClean="0"/>
              <a:t>Practice a </a:t>
            </a:r>
            <a:r>
              <a:rPr lang="en-US" sz="2500" b="1" dirty="0" smtClean="0"/>
              <a:t>silent </a:t>
            </a:r>
            <a:r>
              <a:rPr lang="en-US" sz="2500" b="1" dirty="0" smtClean="0"/>
              <a:t>form of </a:t>
            </a:r>
            <a:r>
              <a:rPr lang="en-US" sz="2500" b="1" dirty="0" smtClean="0">
                <a:solidFill>
                  <a:srgbClr val="7030A0"/>
                </a:solidFill>
              </a:rPr>
              <a:t>PRAYER</a:t>
            </a:r>
            <a:r>
              <a:rPr lang="en-US" sz="2500" b="1" dirty="0" smtClean="0">
                <a:solidFill>
                  <a:schemeClr val="accent4"/>
                </a:solidFill>
              </a:rPr>
              <a:t>/</a:t>
            </a:r>
            <a:r>
              <a:rPr lang="en-US" sz="2500" b="1" dirty="0" smtClean="0">
                <a:solidFill>
                  <a:srgbClr val="7030A0"/>
                </a:solidFill>
              </a:rPr>
              <a:t>MEDITATION</a:t>
            </a:r>
            <a:r>
              <a:rPr lang="en-US" sz="2500" b="1" dirty="0" smtClean="0">
                <a:solidFill>
                  <a:schemeClr val="accent4"/>
                </a:solidFill>
              </a:rPr>
              <a:t> </a:t>
            </a:r>
            <a:r>
              <a:rPr lang="en-US" sz="2500" b="1" dirty="0" smtClean="0"/>
              <a:t>without words. </a:t>
            </a:r>
            <a:r>
              <a:rPr lang="en-US" sz="2500" b="1" dirty="0" smtClean="0">
                <a:solidFill>
                  <a:schemeClr val="accent4"/>
                </a:solidFill>
              </a:rPr>
              <a:t>Learn to listen </a:t>
            </a:r>
            <a:r>
              <a:rPr lang="en-US" sz="2500" b="1" dirty="0" smtClean="0"/>
              <a:t>to your Higher Power. Put aside your grocery list.                                                                                                                                                                                            </a:t>
            </a:r>
            <a:endParaRPr lang="en-US" sz="2500" b="1" dirty="0"/>
          </a:p>
        </p:txBody>
      </p:sp>
      <p:sp>
        <p:nvSpPr>
          <p:cNvPr id="3" name="Title 2"/>
          <p:cNvSpPr>
            <a:spLocks noGrp="1"/>
          </p:cNvSpPr>
          <p:nvPr>
            <p:ph type="title"/>
          </p:nvPr>
        </p:nvSpPr>
        <p:spPr>
          <a:xfrm>
            <a:off x="457200" y="274638"/>
            <a:ext cx="8229600" cy="792162"/>
          </a:xfrm>
        </p:spPr>
        <p:txBody>
          <a:bodyPr>
            <a:normAutofit/>
          </a:bodyPr>
          <a:lstStyle/>
          <a:p>
            <a:r>
              <a:rPr lang="en-US" dirty="0" smtClean="0"/>
              <a:t>Leader as Healer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book-20151009-074608.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 Roman Catholic facility founded by the Religious </a:t>
            </a:r>
            <a:r>
              <a:rPr lang="en-US" dirty="0" err="1" smtClean="0"/>
              <a:t>Hospitallers</a:t>
            </a:r>
            <a:r>
              <a:rPr lang="en-US" dirty="0" smtClean="0"/>
              <a:t> of St. Joseph and sponsored by Catholic Health International. St. Bernard Hospital and Health Care Center aspires to live the healing mission of Christ within the South Side community of Chicago. The mission calls us to care for the sick and promote the health of the residents in the community while witnessing the Christian values of respect, dignity, caring and compassion for all persons.</a:t>
            </a:r>
          </a:p>
          <a:p>
            <a:pPr lvl="8"/>
            <a:endParaRPr lang="en-US" dirty="0" smtClean="0"/>
          </a:p>
          <a:p>
            <a:pPr lvl="8"/>
            <a:endParaRPr lang="en-US" dirty="0" smtClean="0"/>
          </a:p>
          <a:p>
            <a:pPr lvl="8"/>
            <a:endParaRPr lang="en-US" dirty="0" smtClean="0"/>
          </a:p>
          <a:p>
            <a:pPr lvl="8"/>
            <a:endParaRPr lang="en-US" dirty="0"/>
          </a:p>
        </p:txBody>
      </p:sp>
      <p:sp>
        <p:nvSpPr>
          <p:cNvPr id="3" name="Title 2"/>
          <p:cNvSpPr>
            <a:spLocks noGrp="1"/>
          </p:cNvSpPr>
          <p:nvPr>
            <p:ph type="title"/>
          </p:nvPr>
        </p:nvSpPr>
        <p:spPr/>
        <p:txBody>
          <a:bodyPr/>
          <a:lstStyle/>
          <a:p>
            <a:pPr algn="ctr"/>
            <a:r>
              <a:rPr lang="en-US" dirty="0" smtClean="0"/>
              <a:t>Mission Statement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81329"/>
            <a:ext cx="8153400" cy="1947671"/>
          </a:xfrm>
        </p:spPr>
        <p:txBody>
          <a:bodyPr/>
          <a:lstStyle/>
          <a:p>
            <a:r>
              <a:rPr lang="en-US" dirty="0" smtClean="0"/>
              <a:t>In all matters, St. Bernard Hospital and Health Care Center will show sensitivity to the culture of the people we serve and the specials needs of the poor and powerless.</a:t>
            </a:r>
            <a:endParaRPr lang="en-US" dirty="0"/>
          </a:p>
        </p:txBody>
      </p:sp>
      <p:sp>
        <p:nvSpPr>
          <p:cNvPr id="3" name="Title 2"/>
          <p:cNvSpPr>
            <a:spLocks noGrp="1"/>
          </p:cNvSpPr>
          <p:nvPr>
            <p:ph type="title"/>
          </p:nvPr>
        </p:nvSpPr>
        <p:spPr/>
        <p:txBody>
          <a:bodyPr/>
          <a:lstStyle/>
          <a:p>
            <a:r>
              <a:rPr lang="en-US" dirty="0" smtClean="0"/>
              <a:t>Mission Statement </a:t>
            </a:r>
            <a:r>
              <a:rPr lang="en-US" sz="2800" dirty="0" smtClean="0"/>
              <a:t>continued</a:t>
            </a:r>
            <a:endParaRPr lang="en-US" dirty="0"/>
          </a:p>
        </p:txBody>
      </p:sp>
      <p:pic>
        <p:nvPicPr>
          <p:cNvPr id="1028" name="Picture 4" descr="C:\Users\bgordon\AppData\Local\Microsoft\Windows\Temporary Internet Files\Content.IE5\16JV6KUB\Dontforgetpoor[1].jpg"/>
          <p:cNvPicPr>
            <a:picLocks noChangeAspect="1" noChangeArrowheads="1"/>
          </p:cNvPicPr>
          <p:nvPr/>
        </p:nvPicPr>
        <p:blipFill>
          <a:blip r:embed="rId2" cstate="print"/>
          <a:srcRect/>
          <a:stretch>
            <a:fillRect/>
          </a:stretch>
        </p:blipFill>
        <p:spPr bwMode="auto">
          <a:xfrm>
            <a:off x="5029200" y="3429000"/>
            <a:ext cx="2895600" cy="2895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solidFill>
                  <a:srgbClr val="0070C0"/>
                </a:solidFill>
              </a:rPr>
              <a:t>“(The) experience of conscious involvement in the project of life-integration through self-transcendence toward the ultimate value one perceives.”</a:t>
            </a:r>
          </a:p>
          <a:p>
            <a:endParaRPr lang="en-US" sz="3200" dirty="0" smtClean="0"/>
          </a:p>
          <a:p>
            <a:r>
              <a:rPr lang="en-US" sz="1600" dirty="0" smtClean="0"/>
              <a:t>Sandra </a:t>
            </a:r>
            <a:r>
              <a:rPr lang="en-US" sz="1600" dirty="0" err="1" smtClean="0"/>
              <a:t>Schneiders</a:t>
            </a:r>
            <a:r>
              <a:rPr lang="en-US" sz="1600" dirty="0" smtClean="0"/>
              <a:t>, The Study of Christian Spirituality, in </a:t>
            </a:r>
            <a:r>
              <a:rPr lang="en-US" sz="1600" i="1" dirty="0" smtClean="0"/>
              <a:t>Studies in Spirituality </a:t>
            </a:r>
            <a:r>
              <a:rPr lang="en-US" sz="1600" dirty="0" smtClean="0"/>
              <a:t>8 (1998), 39-40.</a:t>
            </a:r>
            <a:endParaRPr lang="en-US" sz="1600" dirty="0"/>
          </a:p>
        </p:txBody>
      </p:sp>
      <p:sp>
        <p:nvSpPr>
          <p:cNvPr id="3" name="Title 2"/>
          <p:cNvSpPr>
            <a:spLocks noGrp="1"/>
          </p:cNvSpPr>
          <p:nvPr>
            <p:ph type="title"/>
          </p:nvPr>
        </p:nvSpPr>
        <p:spPr/>
        <p:txBody>
          <a:bodyPr/>
          <a:lstStyle/>
          <a:p>
            <a:r>
              <a:rPr lang="en-US" dirty="0" smtClean="0">
                <a:solidFill>
                  <a:srgbClr val="7030A0"/>
                </a:solidFill>
              </a:rPr>
              <a:t>What is Spirituality?</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itchFamily="2" charset="2"/>
              <a:buChar char="v"/>
            </a:pPr>
            <a:r>
              <a:rPr lang="en-US" i="1" dirty="0" smtClean="0"/>
              <a:t>Experience – </a:t>
            </a:r>
            <a:r>
              <a:rPr lang="en-US" dirty="0" smtClean="0"/>
              <a:t>Lived, </a:t>
            </a:r>
            <a:r>
              <a:rPr lang="en-US" dirty="0" smtClean="0">
                <a:solidFill>
                  <a:srgbClr val="FF0000"/>
                </a:solidFill>
              </a:rPr>
              <a:t>practice</a:t>
            </a:r>
            <a:r>
              <a:rPr lang="en-US" dirty="0" smtClean="0"/>
              <a:t>, actions</a:t>
            </a:r>
            <a:endParaRPr lang="en-US" i="1" dirty="0" smtClean="0"/>
          </a:p>
          <a:p>
            <a:pPr>
              <a:buFont typeface="Wingdings" pitchFamily="2" charset="2"/>
              <a:buChar char="v"/>
            </a:pPr>
            <a:r>
              <a:rPr lang="en-US" i="1" dirty="0" smtClean="0"/>
              <a:t>Conscious involvement – </a:t>
            </a:r>
            <a:r>
              <a:rPr lang="en-US" dirty="0" smtClean="0"/>
              <a:t>Participating with full awareness; that is</a:t>
            </a:r>
            <a:r>
              <a:rPr lang="en-US" dirty="0" smtClean="0">
                <a:solidFill>
                  <a:srgbClr val="FF0000"/>
                </a:solidFill>
              </a:rPr>
              <a:t> intentionally</a:t>
            </a:r>
            <a:r>
              <a:rPr lang="en-US" dirty="0" smtClean="0"/>
              <a:t>.</a:t>
            </a:r>
          </a:p>
          <a:p>
            <a:pPr>
              <a:buFont typeface="Wingdings" pitchFamily="2" charset="2"/>
              <a:buChar char="v"/>
            </a:pPr>
            <a:r>
              <a:rPr lang="en-US" i="1" dirty="0" smtClean="0"/>
              <a:t>Project – </a:t>
            </a:r>
            <a:r>
              <a:rPr lang="en-US" dirty="0" smtClean="0"/>
              <a:t>A </a:t>
            </a:r>
            <a:r>
              <a:rPr lang="en-US" dirty="0" smtClean="0">
                <a:solidFill>
                  <a:srgbClr val="FF0000"/>
                </a:solidFill>
              </a:rPr>
              <a:t>process</a:t>
            </a:r>
            <a:r>
              <a:rPr lang="en-US" dirty="0" smtClean="0"/>
              <a:t> with a target or goal.</a:t>
            </a:r>
          </a:p>
          <a:p>
            <a:pPr>
              <a:buFont typeface="Wingdings" pitchFamily="2" charset="2"/>
              <a:buChar char="v"/>
            </a:pPr>
            <a:r>
              <a:rPr lang="en-US" i="1" dirty="0" smtClean="0"/>
              <a:t>Life-integration – </a:t>
            </a:r>
            <a:r>
              <a:rPr lang="en-US" dirty="0" smtClean="0"/>
              <a:t>Embody, personify, </a:t>
            </a:r>
            <a:r>
              <a:rPr lang="en-US" dirty="0" smtClean="0">
                <a:solidFill>
                  <a:srgbClr val="FF0000"/>
                </a:solidFill>
              </a:rPr>
              <a:t>exemplify</a:t>
            </a:r>
            <a:r>
              <a:rPr lang="en-US" dirty="0" smtClean="0"/>
              <a:t>.</a:t>
            </a:r>
          </a:p>
          <a:p>
            <a:pPr>
              <a:buFont typeface="Wingdings" pitchFamily="2" charset="2"/>
              <a:buChar char="v"/>
            </a:pPr>
            <a:r>
              <a:rPr lang="en-US" i="1" dirty="0" smtClean="0"/>
              <a:t>Self-transcendence – </a:t>
            </a:r>
            <a:r>
              <a:rPr lang="en-US" dirty="0" smtClean="0"/>
              <a:t>Going beyond oneself, </a:t>
            </a:r>
            <a:r>
              <a:rPr lang="en-US" dirty="0" smtClean="0">
                <a:solidFill>
                  <a:srgbClr val="FF0000"/>
                </a:solidFill>
              </a:rPr>
              <a:t>becoming</a:t>
            </a:r>
            <a:r>
              <a:rPr lang="en-US" dirty="0" smtClean="0"/>
              <a:t> what you are not now.</a:t>
            </a:r>
          </a:p>
          <a:p>
            <a:pPr>
              <a:buFont typeface="Wingdings" pitchFamily="2" charset="2"/>
              <a:buChar char="v"/>
            </a:pPr>
            <a:r>
              <a:rPr lang="en-US" i="1" dirty="0" smtClean="0"/>
              <a:t>Ultimate Value one perceives – The </a:t>
            </a:r>
            <a:r>
              <a:rPr lang="en-US" i="1" dirty="0" smtClean="0">
                <a:solidFill>
                  <a:srgbClr val="FF0000"/>
                </a:solidFill>
              </a:rPr>
              <a:t>IDEAL</a:t>
            </a:r>
            <a:r>
              <a:rPr lang="en-US" i="1" dirty="0" smtClean="0"/>
              <a:t> one personally relates to. (Divine, God, Perfection, </a:t>
            </a:r>
            <a:r>
              <a:rPr lang="en-US" i="1" dirty="0" err="1" smtClean="0"/>
              <a:t>Wealth,Beauty</a:t>
            </a:r>
            <a:r>
              <a:rPr lang="en-US" i="1" dirty="0" smtClean="0"/>
              <a:t>…)</a:t>
            </a:r>
          </a:p>
          <a:p>
            <a:pPr>
              <a:buFont typeface="Wingdings" pitchFamily="2" charset="2"/>
              <a:buChar char="v"/>
            </a:pPr>
            <a:endParaRPr lang="en-US" i="1" dirty="0" smtClean="0"/>
          </a:p>
          <a:p>
            <a:pPr>
              <a:buFont typeface="Wingdings" pitchFamily="2" charset="2"/>
              <a:buChar char="v"/>
            </a:pPr>
            <a:endParaRPr lang="en-US" i="1" dirty="0"/>
          </a:p>
        </p:txBody>
      </p:sp>
      <p:sp>
        <p:nvSpPr>
          <p:cNvPr id="3" name="Title 2"/>
          <p:cNvSpPr>
            <a:spLocks noGrp="1"/>
          </p:cNvSpPr>
          <p:nvPr>
            <p:ph type="title"/>
          </p:nvPr>
        </p:nvSpPr>
        <p:spPr/>
        <p:txBody>
          <a:bodyPr/>
          <a:lstStyle/>
          <a:p>
            <a:r>
              <a:rPr lang="en-US" dirty="0" smtClean="0"/>
              <a:t>Spirituality – “Break it down!”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 Roman Catholic facility founded by the Religious </a:t>
            </a:r>
            <a:r>
              <a:rPr lang="en-US" dirty="0" err="1" smtClean="0"/>
              <a:t>Hospitallers</a:t>
            </a:r>
            <a:r>
              <a:rPr lang="en-US" dirty="0" smtClean="0"/>
              <a:t> of St. Joseph and sponsored by Catholic Health International. St. Bernard Hospital and Health Care Center </a:t>
            </a:r>
            <a:r>
              <a:rPr lang="en-US" dirty="0" smtClean="0">
                <a:solidFill>
                  <a:srgbClr val="FF0000"/>
                </a:solidFill>
              </a:rPr>
              <a:t>aspires to live the healing mission of Christ </a:t>
            </a:r>
            <a:r>
              <a:rPr lang="en-US" dirty="0" smtClean="0"/>
              <a:t>within the South Side community of Chicago. The mission calls us to care for the sick and promote the health of the residents in the community while witnessing the Christian values of respect, dignity, caring and compassion for all persons.</a:t>
            </a:r>
          </a:p>
          <a:p>
            <a:endParaRPr lang="en-US" dirty="0"/>
          </a:p>
        </p:txBody>
      </p:sp>
      <p:sp>
        <p:nvSpPr>
          <p:cNvPr id="3" name="Title 2"/>
          <p:cNvSpPr>
            <a:spLocks noGrp="1"/>
          </p:cNvSpPr>
          <p:nvPr>
            <p:ph type="title"/>
          </p:nvPr>
        </p:nvSpPr>
        <p:spPr/>
        <p:txBody>
          <a:bodyPr/>
          <a:lstStyle/>
          <a:p>
            <a:r>
              <a:rPr lang="en-US" dirty="0" smtClean="0"/>
              <a:t>Mission Statement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Aspiration – </a:t>
            </a:r>
            <a:r>
              <a:rPr lang="en-US" dirty="0" smtClean="0"/>
              <a:t>process of breathing, life, desire</a:t>
            </a:r>
            <a:endParaRPr lang="en-US" i="1" dirty="0" smtClean="0"/>
          </a:p>
          <a:p>
            <a:r>
              <a:rPr lang="en-US" dirty="0" smtClean="0"/>
              <a:t>The </a:t>
            </a:r>
            <a:r>
              <a:rPr lang="en-US" dirty="0" smtClean="0">
                <a:solidFill>
                  <a:srgbClr val="FF0000"/>
                </a:solidFill>
              </a:rPr>
              <a:t>“healing mission of Christ”</a:t>
            </a:r>
          </a:p>
          <a:p>
            <a:r>
              <a:rPr lang="en-US" dirty="0" smtClean="0"/>
              <a:t>Our desire: to participate in this healing mission. To be a </a:t>
            </a:r>
            <a:r>
              <a:rPr lang="en-US" dirty="0" smtClean="0">
                <a:solidFill>
                  <a:srgbClr val="FF0000"/>
                </a:solidFill>
              </a:rPr>
              <a:t>healer</a:t>
            </a:r>
            <a:r>
              <a:rPr lang="en-US" dirty="0" smtClean="0"/>
              <a:t> whatever our specialty, each of us is a member of the healing body (organization) known as: </a:t>
            </a:r>
          </a:p>
          <a:p>
            <a:endParaRPr lang="en-US" dirty="0"/>
          </a:p>
        </p:txBody>
      </p:sp>
      <p:sp>
        <p:nvSpPr>
          <p:cNvPr id="3" name="Title 2"/>
          <p:cNvSpPr>
            <a:spLocks noGrp="1"/>
          </p:cNvSpPr>
          <p:nvPr>
            <p:ph type="title"/>
          </p:nvPr>
        </p:nvSpPr>
        <p:spPr/>
        <p:txBody>
          <a:bodyPr/>
          <a:lstStyle/>
          <a:p>
            <a:r>
              <a:rPr lang="en-US" dirty="0" smtClean="0">
                <a:solidFill>
                  <a:srgbClr val="FF0000"/>
                </a:solidFill>
              </a:rPr>
              <a:t>Ultimate Value</a:t>
            </a:r>
            <a:endParaRPr lang="en-US" dirty="0">
              <a:solidFill>
                <a:srgbClr val="FF0000"/>
              </a:solidFill>
            </a:endParaRPr>
          </a:p>
        </p:txBody>
      </p:sp>
      <p:pic>
        <p:nvPicPr>
          <p:cNvPr id="4" name="Picture 3" descr="Picture1.jpg"/>
          <p:cNvPicPr>
            <a:picLocks noChangeAspect="1"/>
          </p:cNvPicPr>
          <p:nvPr/>
        </p:nvPicPr>
        <p:blipFill>
          <a:blip r:embed="rId2" cstate="print"/>
          <a:stretch>
            <a:fillRect/>
          </a:stretch>
        </p:blipFill>
        <p:spPr>
          <a:xfrm>
            <a:off x="1676400" y="4191000"/>
            <a:ext cx="5727671" cy="1066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EE LIGHTING.jpg"/>
          <p:cNvPicPr>
            <a:picLocks noGrp="1" noChangeAspect="1"/>
          </p:cNvPicPr>
          <p:nvPr>
            <p:ph idx="1"/>
          </p:nvPr>
        </p:nvPicPr>
        <p:blipFill>
          <a:blip r:embed="rId2" cstate="print"/>
          <a:stretch>
            <a:fillRect/>
          </a:stretch>
        </p:blipFill>
        <p:spPr>
          <a:xfrm>
            <a:off x="990600" y="2895600"/>
            <a:ext cx="2819400" cy="1585912"/>
          </a:xfrm>
        </p:spPr>
      </p:pic>
      <p:sp>
        <p:nvSpPr>
          <p:cNvPr id="3" name="Title 2"/>
          <p:cNvSpPr>
            <a:spLocks noGrp="1"/>
          </p:cNvSpPr>
          <p:nvPr>
            <p:ph type="title"/>
          </p:nvPr>
        </p:nvSpPr>
        <p:spPr/>
        <p:txBody>
          <a:bodyPr/>
          <a:lstStyle/>
          <a:p>
            <a:r>
              <a:rPr lang="en-US" dirty="0" smtClean="0"/>
              <a:t>I AM A…</a:t>
            </a:r>
            <a:r>
              <a:rPr lang="en-US" sz="5400" dirty="0" smtClean="0"/>
              <a:t>HEALER.</a:t>
            </a:r>
            <a:endParaRPr lang="en-US" dirty="0"/>
          </a:p>
        </p:txBody>
      </p:sp>
      <p:pic>
        <p:nvPicPr>
          <p:cNvPr id="5" name="Picture 4" descr="STBH Outpatient Center.jpg"/>
          <p:cNvPicPr>
            <a:picLocks noChangeAspect="1"/>
          </p:cNvPicPr>
          <p:nvPr/>
        </p:nvPicPr>
        <p:blipFill>
          <a:blip r:embed="rId3" cstate="print"/>
          <a:stretch>
            <a:fillRect/>
          </a:stretch>
        </p:blipFill>
        <p:spPr>
          <a:xfrm>
            <a:off x="5257800" y="5181600"/>
            <a:ext cx="3173890" cy="1505712"/>
          </a:xfrm>
          <a:prstGeom prst="rect">
            <a:avLst/>
          </a:prstGeom>
        </p:spPr>
      </p:pic>
      <p:pic>
        <p:nvPicPr>
          <p:cNvPr id="1026" name="Picture 2" descr="C:\Users\bgordon\AppData\Local\Microsoft\Windows\Temporary Internet Files\Content.IE5\16JV6KUB\Hospital_patient[1].gif"/>
          <p:cNvPicPr>
            <a:picLocks noChangeAspect="1" noChangeArrowheads="1" noCrop="1"/>
          </p:cNvPicPr>
          <p:nvPr/>
        </p:nvPicPr>
        <p:blipFill>
          <a:blip r:embed="rId4" cstate="print"/>
          <a:srcRect/>
          <a:stretch>
            <a:fillRect/>
          </a:stretch>
        </p:blipFill>
        <p:spPr bwMode="auto">
          <a:xfrm>
            <a:off x="4419600" y="2802468"/>
            <a:ext cx="1965960" cy="2020570"/>
          </a:xfrm>
          <a:prstGeom prst="rect">
            <a:avLst/>
          </a:prstGeom>
          <a:noFill/>
        </p:spPr>
      </p:pic>
      <p:pic>
        <p:nvPicPr>
          <p:cNvPr id="1027" name="Picture 3" descr="C:\Users\bgordon\AppData\Local\Microsoft\Windows\Temporary Internet Files\Content.IE5\93T0516W\Niños+hospitalizados[1].gif"/>
          <p:cNvPicPr>
            <a:picLocks noChangeAspect="1" noChangeArrowheads="1"/>
          </p:cNvPicPr>
          <p:nvPr/>
        </p:nvPicPr>
        <p:blipFill>
          <a:blip r:embed="rId5" cstate="print"/>
          <a:srcRect/>
          <a:stretch>
            <a:fillRect/>
          </a:stretch>
        </p:blipFill>
        <p:spPr bwMode="auto">
          <a:xfrm>
            <a:off x="6172200" y="1219200"/>
            <a:ext cx="2708189" cy="1905000"/>
          </a:xfrm>
          <a:prstGeom prst="rect">
            <a:avLst/>
          </a:prstGeom>
          <a:noFill/>
        </p:spPr>
      </p:pic>
      <p:pic>
        <p:nvPicPr>
          <p:cNvPr id="1028" name="Picture 4" descr="C:\Users\bgordon\AppData\Local\Microsoft\Windows\Temporary Internet Files\Content.IE5\AFJ4DOEP\5020552456_3d4e43a4d0_z[1].jpg"/>
          <p:cNvPicPr>
            <a:picLocks noChangeAspect="1" noChangeArrowheads="1"/>
          </p:cNvPicPr>
          <p:nvPr/>
        </p:nvPicPr>
        <p:blipFill>
          <a:blip r:embed="rId6" cstate="print"/>
          <a:srcRect/>
          <a:stretch>
            <a:fillRect/>
          </a:stretch>
        </p:blipFill>
        <p:spPr bwMode="auto">
          <a:xfrm>
            <a:off x="762000" y="4724400"/>
            <a:ext cx="1203960" cy="1106138"/>
          </a:xfrm>
          <a:prstGeom prst="rect">
            <a:avLst/>
          </a:prstGeom>
          <a:noFill/>
        </p:spPr>
      </p:pic>
      <p:pic>
        <p:nvPicPr>
          <p:cNvPr id="1029" name="Picture 5" descr="C:\Users\bgordon\AppData\Local\Microsoft\Windows\Temporary Internet Files\Content.IE5\D7O7U649\pediatrician_cartoon[1].jpg"/>
          <p:cNvPicPr>
            <a:picLocks noChangeAspect="1" noChangeArrowheads="1"/>
          </p:cNvPicPr>
          <p:nvPr/>
        </p:nvPicPr>
        <p:blipFill>
          <a:blip r:embed="rId7" cstate="print"/>
          <a:srcRect/>
          <a:stretch>
            <a:fillRect/>
          </a:stretch>
        </p:blipFill>
        <p:spPr bwMode="auto">
          <a:xfrm>
            <a:off x="3276600" y="4724400"/>
            <a:ext cx="1463455" cy="1609800"/>
          </a:xfrm>
          <a:prstGeom prst="rect">
            <a:avLst/>
          </a:prstGeom>
          <a:noFill/>
        </p:spPr>
      </p:pic>
      <p:pic>
        <p:nvPicPr>
          <p:cNvPr id="1030" name="Picture 6" descr="C:\Users\bgordon\AppData\Local\Microsoft\Windows\Temporary Internet Files\Content.IE5\AFJ4DOEP\logohand_MentalHealth[1].jpg"/>
          <p:cNvPicPr>
            <a:picLocks noChangeAspect="1" noChangeArrowheads="1"/>
          </p:cNvPicPr>
          <p:nvPr/>
        </p:nvPicPr>
        <p:blipFill>
          <a:blip r:embed="rId8" cstate="print"/>
          <a:srcRect/>
          <a:stretch>
            <a:fillRect/>
          </a:stretch>
        </p:blipFill>
        <p:spPr bwMode="auto">
          <a:xfrm>
            <a:off x="7239000" y="3276600"/>
            <a:ext cx="1293876" cy="1355229"/>
          </a:xfrm>
          <a:prstGeom prst="rect">
            <a:avLst/>
          </a:prstGeom>
          <a:noFill/>
        </p:spPr>
      </p:pic>
      <p:pic>
        <p:nvPicPr>
          <p:cNvPr id="1031" name="Picture 7" descr="C:\Users\bgordon\AppData\Local\Microsoft\Windows\Temporary Internet Files\Content.IE5\93T0516W\heart_healthy_vegetab_a_ha[1].gif"/>
          <p:cNvPicPr>
            <a:picLocks noChangeAspect="1" noChangeArrowheads="1" noCrop="1"/>
          </p:cNvPicPr>
          <p:nvPr/>
        </p:nvPicPr>
        <p:blipFill>
          <a:blip r:embed="rId9" cstate="print"/>
          <a:srcRect/>
          <a:stretch>
            <a:fillRect/>
          </a:stretch>
        </p:blipFill>
        <p:spPr bwMode="auto">
          <a:xfrm>
            <a:off x="914400" y="1447800"/>
            <a:ext cx="1447800" cy="1315430"/>
          </a:xfrm>
          <a:prstGeom prst="rect">
            <a:avLst/>
          </a:prstGeom>
          <a:noFill/>
        </p:spPr>
      </p:pic>
      <p:pic>
        <p:nvPicPr>
          <p:cNvPr id="12" name="Picture 11" descr="345_PCW15_6cH.jpg"/>
          <p:cNvPicPr>
            <a:picLocks noChangeAspect="1"/>
          </p:cNvPicPr>
          <p:nvPr/>
        </p:nvPicPr>
        <p:blipFill>
          <a:blip r:embed="rId10" cstate="print"/>
          <a:stretch>
            <a:fillRect/>
          </a:stretch>
        </p:blipFill>
        <p:spPr>
          <a:xfrm>
            <a:off x="3124200" y="1524000"/>
            <a:ext cx="2904067" cy="838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4400" dirty="0" smtClean="0">
                <a:solidFill>
                  <a:srgbClr val="7030A0"/>
                </a:solidFill>
              </a:rPr>
              <a:t>“I am Saint Bernard!”</a:t>
            </a:r>
          </a:p>
          <a:p>
            <a:pPr>
              <a:buNone/>
            </a:pPr>
            <a:endParaRPr lang="en-US" dirty="0" smtClean="0"/>
          </a:p>
          <a:p>
            <a:endParaRPr lang="en-US" sz="3600" dirty="0" smtClean="0"/>
          </a:p>
          <a:p>
            <a:pPr>
              <a:buFont typeface="Wingdings" pitchFamily="2" charset="2"/>
              <a:buChar char="Ø"/>
            </a:pPr>
            <a:r>
              <a:rPr lang="en-US" sz="4400" dirty="0" smtClean="0">
                <a:solidFill>
                  <a:srgbClr val="7030A0"/>
                </a:solidFill>
              </a:rPr>
              <a:t>“I am a Healer</a:t>
            </a:r>
            <a:r>
              <a:rPr lang="en-US" sz="4400" dirty="0" smtClean="0">
                <a:solidFill>
                  <a:srgbClr val="7030A0"/>
                </a:solidFill>
              </a:rPr>
              <a:t>!” One relates to one’s Ultimate Value by </a:t>
            </a:r>
            <a:r>
              <a:rPr lang="en-US" sz="4400" dirty="0" smtClean="0">
                <a:solidFill>
                  <a:srgbClr val="00B0F0"/>
                </a:solidFill>
              </a:rPr>
              <a:t>participating</a:t>
            </a:r>
            <a:r>
              <a:rPr lang="en-US" sz="4400" dirty="0" smtClean="0">
                <a:solidFill>
                  <a:srgbClr val="7030A0"/>
                </a:solidFill>
              </a:rPr>
              <a:t> in it and with it.</a:t>
            </a:r>
            <a:endParaRPr lang="en-US" sz="4400" dirty="0" smtClean="0">
              <a:solidFill>
                <a:srgbClr val="7030A0"/>
              </a:solidFill>
            </a:endParaRPr>
          </a:p>
          <a:p>
            <a:pPr>
              <a:buNone/>
            </a:pPr>
            <a:r>
              <a:rPr lang="en-US" dirty="0" smtClean="0"/>
              <a:t>			</a:t>
            </a:r>
            <a:endParaRPr lang="en-US" dirty="0"/>
          </a:p>
        </p:txBody>
      </p:sp>
      <p:sp>
        <p:nvSpPr>
          <p:cNvPr id="3" name="Title 2"/>
          <p:cNvSpPr>
            <a:spLocks noGrp="1"/>
          </p:cNvSpPr>
          <p:nvPr>
            <p:ph type="title"/>
          </p:nvPr>
        </p:nvSpPr>
        <p:spPr/>
        <p:txBody>
          <a:bodyPr/>
          <a:lstStyle/>
          <a:p>
            <a:r>
              <a:rPr lang="en-US" dirty="0" smtClean="0">
                <a:solidFill>
                  <a:srgbClr val="0070C0"/>
                </a:solidFill>
              </a:rPr>
              <a:t>AFFIRMATION</a:t>
            </a:r>
            <a:endParaRPr lang="en-US" dirty="0">
              <a:solidFill>
                <a:srgbClr val="0070C0"/>
              </a:solidFill>
            </a:endParaRPr>
          </a:p>
        </p:txBody>
      </p:sp>
      <p:pic>
        <p:nvPicPr>
          <p:cNvPr id="4" name="Picture 3" descr="Picture1.jpg"/>
          <p:cNvPicPr>
            <a:picLocks noChangeAspect="1"/>
          </p:cNvPicPr>
          <p:nvPr/>
        </p:nvPicPr>
        <p:blipFill>
          <a:blip r:embed="rId2" cstate="print"/>
          <a:stretch>
            <a:fillRect/>
          </a:stretch>
        </p:blipFill>
        <p:spPr>
          <a:xfrm>
            <a:off x="1219200" y="2133600"/>
            <a:ext cx="3400425" cy="10668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8298</TotalTime>
  <Words>720</Words>
  <Application>Microsoft Office PowerPoint</Application>
  <PresentationFormat>On-screen Show (4:3)</PresentationFormat>
  <Paragraphs>56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A Spirituality for Leadership</vt:lpstr>
      <vt:lpstr>Mission Statement</vt:lpstr>
      <vt:lpstr>Mission Statement continued</vt:lpstr>
      <vt:lpstr>What is Spirituality?</vt:lpstr>
      <vt:lpstr>Spirituality – “Break it down!”</vt:lpstr>
      <vt:lpstr>Mission Statement</vt:lpstr>
      <vt:lpstr>Ultimate Value</vt:lpstr>
      <vt:lpstr>I AM A…HEALER.</vt:lpstr>
      <vt:lpstr>AFFIRMATION</vt:lpstr>
      <vt:lpstr>What is the Mission/Project?</vt:lpstr>
      <vt:lpstr>Practical Goal: Care for the Sick</vt:lpstr>
      <vt:lpstr>What are the signs of this healer?</vt:lpstr>
      <vt:lpstr>Spiritual Goal: Becoming a Witness</vt:lpstr>
      <vt:lpstr>People see your Ultimate Value through YOU!</vt:lpstr>
      <vt:lpstr>Leader as Healer</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Spirituality for Leadership</dc:title>
  <dc:creator>Robert Gordon</dc:creator>
  <cp:lastModifiedBy>Robert Gordon</cp:lastModifiedBy>
  <cp:revision>146</cp:revision>
  <dcterms:created xsi:type="dcterms:W3CDTF">2015-10-12T18:08:30Z</dcterms:created>
  <dcterms:modified xsi:type="dcterms:W3CDTF">2015-10-21T04:19:22Z</dcterms:modified>
</cp:coreProperties>
</file>