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49" r:id="rId3"/>
  </p:sldMasterIdLst>
  <p:sldIdLst>
    <p:sldId id="313" r:id="rId4"/>
    <p:sldId id="293" r:id="rId5"/>
    <p:sldId id="259" r:id="rId6"/>
    <p:sldId id="315" r:id="rId7"/>
    <p:sldId id="316" r:id="rId8"/>
    <p:sldId id="317" r:id="rId9"/>
    <p:sldId id="318" r:id="rId10"/>
    <p:sldId id="319" r:id="rId11"/>
    <p:sldId id="326" r:id="rId12"/>
    <p:sldId id="320" r:id="rId13"/>
    <p:sldId id="327" r:id="rId14"/>
    <p:sldId id="333" r:id="rId15"/>
    <p:sldId id="321" r:id="rId16"/>
    <p:sldId id="328" r:id="rId17"/>
    <p:sldId id="322" r:id="rId18"/>
    <p:sldId id="329" r:id="rId19"/>
    <p:sldId id="323" r:id="rId20"/>
    <p:sldId id="330" r:id="rId21"/>
    <p:sldId id="324" r:id="rId22"/>
    <p:sldId id="331" r:id="rId23"/>
    <p:sldId id="325" r:id="rId24"/>
    <p:sldId id="334" r:id="rId25"/>
    <p:sldId id="332" r:id="rId26"/>
    <p:sldId id="336" r:id="rId27"/>
    <p:sldId id="335" r:id="rId28"/>
    <p:sldId id="33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C00"/>
    <a:srgbClr val="D70000"/>
    <a:srgbClr val="C30000"/>
    <a:srgbClr val="333399"/>
    <a:srgbClr val="FFCC00"/>
    <a:srgbClr val="808080"/>
    <a:srgbClr val="777777"/>
    <a:srgbClr val="4D4D4D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73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50825"/>
            <a:ext cx="7772400" cy="854075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2573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FDA3-B5FB-FF42-9F89-1E0E07F688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8BD0-C0DB-7541-B813-C9DB70C0E5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06FD-6928-C540-8D63-AC501468EA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C47C2-36D4-6742-8BFA-E1A279D560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7058-8FCD-9441-BE9A-14B86650B2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22C6-7560-684D-BBFA-CE0D95B522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25CD-E2EC-3843-9D84-F4C20D8ABC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D940-B933-C74B-B303-9E9DECCB89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1BB7-4F5C-2F48-BE9F-1921997A17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0FDF-13AA-C348-9F7E-81EBB95232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6138-7FCF-1444-BAD0-AEA2F22651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3035-6BEE-154D-B7E7-946F5E960A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6715-36D3-DD40-86BE-F4D923EBC4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9EEC-D6C1-3342-860F-6F8F07D39D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1F6F-CFDA-B241-B87E-A4EB1593FC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B8B3-0937-BB4E-8654-D6CFECEFE8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5123-F7B1-D54A-91E6-A5A3E3613D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22116-0393-8D44-9AB8-2A5DF8ECBD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2307-B50A-2D4E-AD41-AC3D189A84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D17F-EC53-5D40-8486-1C352BEEB9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AB25-0D0B-284C-A15C-1F7839B6CB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4CF8-E384-0A44-80AC-9813065F76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nurturing-respect-rgb.jpg"/>
          <p:cNvPicPr>
            <a:picLocks noChangeAspect="1"/>
          </p:cNvPicPr>
          <p:nvPr userDrawn="1"/>
        </p:nvPicPr>
        <p:blipFill>
          <a:blip r:embed="rId13"/>
          <a:srcRect l="17390" t="2747" r="21739" b="60413"/>
          <a:stretch>
            <a:fillRect/>
          </a:stretch>
        </p:blipFill>
        <p:spPr bwMode="auto">
          <a:xfrm>
            <a:off x="0" y="1562100"/>
            <a:ext cx="9144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 bwMode="auto">
          <a:xfrm>
            <a:off x="0" y="0"/>
            <a:ext cx="9144000" cy="15875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64A5C6-11AA-424D-8FD8-8667E87009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855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BCD270-60FF-614F-AE34-696321F444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C/%5CTEMP%5CGAMESF~1%5CCOMPLE~1%5CWHOWAN~1%5CValue%20of%20Next%20Question.wav" TargetMode="External"/><Relationship Id="rId1" Type="http://schemas.microsoft.com/office/2007/relationships/media" Target="file://localhost/C/%5CTEMP%5CGAMESF~1%5CCOMPLE~1%5CWHOWAN~1%5CValue%20of%20Next%20Question.wav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nurturing-respect-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379413"/>
            <a:ext cx="9156700" cy="72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565525" y="2173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433388" y="327025"/>
            <a:ext cx="8291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660066"/>
                </a:solidFill>
                <a:latin typeface="Arial" charset="0"/>
              </a:rPr>
              <a:t>Health Ethics Trivia Game!</a:t>
            </a:r>
            <a:endParaRPr lang="en-US" sz="4800" b="1" dirty="0">
              <a:solidFill>
                <a:srgbClr val="660066"/>
              </a:solidFill>
            </a:endParaRP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03200" y="5994400"/>
            <a:ext cx="32258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Original template © Mark E. Damon. Adapted by </a:t>
            </a:r>
          </a:p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J.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Breslin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&amp; V.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Seavilleklein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. Redesigned and edited by Provincial Health Ethics Network (PHEN). Given to the CBS by PHEN. Artwork © Sandy </a:t>
            </a:r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Haight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7" name="Picture 6" descr="CBS-Logo-Colour-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1" y="5994400"/>
            <a:ext cx="3712464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55975" y="41957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5:  50,000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05100" y="1825625"/>
            <a:ext cx="6438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 reflection of a patient’s autonomy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464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 signature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162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 decision-making process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259263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Required before invasive interventions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44500" y="368300"/>
            <a:ext cx="825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Informed consent </a:t>
            </a:r>
            <a:r>
              <a:rPr lang="en-US" sz="4000" b="1">
                <a:solidFill>
                  <a:schemeClr val="bg1"/>
                </a:solidFill>
                <a:latin typeface="Arial" charset="0"/>
              </a:rPr>
              <a:t>is </a:t>
            </a:r>
            <a:r>
              <a:rPr lang="en-US" sz="4000" b="1" i="1">
                <a:solidFill>
                  <a:schemeClr val="bg1"/>
                </a:solidFill>
                <a:latin typeface="Arial" charset="0"/>
              </a:rPr>
              <a:t>not</a:t>
            </a:r>
            <a:r>
              <a:rPr lang="en-US" sz="4000" b="1">
                <a:solidFill>
                  <a:schemeClr val="bg1"/>
                </a:solidFill>
                <a:latin typeface="Arial" charset="0"/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386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0200"/>
            <a:ext cx="810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CCC00"/>
                </a:solidFill>
                <a:latin typeface="Arial"/>
                <a:cs typeface="Arial"/>
              </a:rPr>
              <a:t>Congratulations!!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17272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60066"/>
                </a:solidFill>
                <a:latin typeface="Arial"/>
                <a:cs typeface="Arial"/>
              </a:rPr>
              <a:t>You Have Reached the </a:t>
            </a:r>
            <a:r>
              <a:rPr lang="en-US" sz="6000" b="1" dirty="0">
                <a:solidFill>
                  <a:srgbClr val="ECCC00"/>
                </a:solidFill>
                <a:latin typeface="Arial"/>
                <a:cs typeface="Arial"/>
              </a:rPr>
              <a:t>50,000</a:t>
            </a:r>
            <a:r>
              <a:rPr lang="en-US" sz="6000" b="1" dirty="0">
                <a:solidFill>
                  <a:srgbClr val="660066"/>
                </a:solidFill>
                <a:latin typeface="Arial"/>
                <a:cs typeface="Arial"/>
              </a:rPr>
              <a:t> Point Milestone!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68675" y="37385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6:  60,000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05100" y="1825625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Low score on MMSE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464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Inability to understand consequences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16200"/>
            <a:ext cx="373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Language barrier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271963"/>
            <a:ext cx="642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Mental Illness</a:t>
            </a: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69900" y="0"/>
            <a:ext cx="825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Which of the following is sufficient for determining incapacity for decision-making?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33600" y="42640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43275" y="32686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  <a:latin typeface="Arial" charset="0"/>
              </a:rPr>
              <a:t>1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  <a:latin typeface="Arial" charset="0"/>
              </a:rPr>
              <a:t>10,000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7:  70,000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05100" y="1825625"/>
            <a:ext cx="6438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What the decision-maker would want in a similar situation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3702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best interests of the patient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79700"/>
            <a:ext cx="6427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recommendations of the care team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233863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wishes or values of the patient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95300" y="228600"/>
            <a:ext cx="825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Upon what basis should a substitute decision-maker make decisions?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7146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132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68675" y="27860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8:  80,000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30500" y="1825625"/>
            <a:ext cx="641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It is decision-specific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083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It remains constant over time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527300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It should be assessed when treatment is refused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03513" y="4246563"/>
            <a:ext cx="644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It must be assessed by a psychiatrist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57200" y="165100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Which of the following is true about capacity?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132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55975" y="22907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9:  90,000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55975" y="59991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1:  10,000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17800" y="1825625"/>
            <a:ext cx="642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Tell the patient anyway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332163"/>
            <a:ext cx="641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Ask the patient how much he/ she wants to know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514600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Follow the family’s wishes and don’t tell the patient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221163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Only give the patient some information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44500" y="0"/>
            <a:ext cx="825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What should you do if a family member asks that a patient not be told his/ her diagnosis?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132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55975" y="18335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863093" y="495300"/>
            <a:ext cx="7438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10:  100,000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778000"/>
            <a:ext cx="824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C00"/>
                </a:solidFill>
                <a:latin typeface="Arial"/>
                <a:cs typeface="Arial"/>
              </a:rPr>
              <a:t>Are you ready?!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339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339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05100" y="1724025"/>
            <a:ext cx="6438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harms of the treatment outweigh the benefits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46463"/>
            <a:ext cx="641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treatment would leave the patient with a poor quality of life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16200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intervention has little or no chance of succeeding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310063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The intervention would be a waste of scarce resources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44500" y="165100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Which of the following is a common definition of futility?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752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6163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5053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0200"/>
            <a:ext cx="810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CCC00"/>
                </a:solidFill>
                <a:latin typeface="Arial"/>
                <a:cs typeface="Arial"/>
              </a:rPr>
              <a:t>Congratulations!!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841500"/>
            <a:ext cx="866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660066"/>
                </a:solidFill>
                <a:latin typeface="Arial"/>
                <a:cs typeface="Arial"/>
              </a:rPr>
              <a:t>You Won </a:t>
            </a:r>
          </a:p>
          <a:p>
            <a:pPr algn="ctr"/>
            <a:r>
              <a:rPr lang="en-US" sz="7200" b="1" dirty="0">
                <a:solidFill>
                  <a:srgbClr val="ECCC00"/>
                </a:solidFill>
                <a:latin typeface="Arial"/>
                <a:cs typeface="Arial"/>
              </a:rPr>
              <a:t>100,000</a:t>
            </a:r>
            <a:r>
              <a:rPr lang="en-US" sz="7200" b="1" dirty="0">
                <a:solidFill>
                  <a:srgbClr val="660066"/>
                </a:solidFill>
                <a:latin typeface="Arial"/>
                <a:cs typeface="Arial"/>
              </a:rPr>
              <a:t> Points!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7988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You may redeem your points for the valuable  opportunity to consider more health ethics questions, reflect on your values and discuss difficult health care decisions with your colleagues!</a:t>
            </a:r>
          </a:p>
          <a:p>
            <a:pPr algn="ctr"/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333399"/>
                </a:solidFill>
                <a:latin typeface="Arial"/>
                <a:cs typeface="Arial"/>
                <a:sym typeface="Wingdings"/>
              </a:rPr>
              <a:t>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endParaRPr lang="en-US" b="1" dirty="0">
              <a:solidFill>
                <a:srgbClr val="333399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300" y="0"/>
            <a:ext cx="8140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Thank you for playing the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Health Ethics Quiz Show!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S-Logo-Colour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24" y="317500"/>
            <a:ext cx="4949952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300" y="19431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 to Alberta’s Provincial Health Ethics Network for transferring the rights to this resource to the Canadian Bioethics Society.</a:t>
            </a:r>
          </a:p>
          <a:p>
            <a:pPr algn="ctr"/>
            <a:endParaRPr lang="en-US" dirty="0"/>
          </a:p>
          <a:p>
            <a:pPr algn="ctr"/>
            <a:r>
              <a:rPr lang="en-US" sz="3200" b="1" dirty="0" err="1"/>
              <a:t>www.bioethics.ca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679700" y="1825625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Spiritual needs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464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Compliance with codes of conduct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162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What is the right thing to do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284663"/>
            <a:ext cx="370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Legal liability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44500" y="368300"/>
            <a:ext cx="825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Ethics is most concerned with: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33600" y="42513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43275" y="55673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2:  20,000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30500" y="1600200"/>
            <a:ext cx="6413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When you feel uncomfortable with a situation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337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For clarification about ethics policy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451101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When there is uncertainty or disagreement about treatments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16213" y="4081463"/>
            <a:ext cx="6427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For decision-making support for a patient, family or health care team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419100" y="152400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When might you want to request an ethics consultation?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03501"/>
            <a:ext cx="469900" cy="4616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03701"/>
            <a:ext cx="469900" cy="4616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55975" y="51228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3:  30,000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692400" y="1825625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Cousin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390900"/>
            <a:ext cx="3663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Treating physician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16200"/>
            <a:ext cx="373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Spouse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28913" y="4259263"/>
            <a:ext cx="641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Woman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2" name="Text Box 75"/>
          <p:cNvSpPr txBox="1">
            <a:spLocks noChangeArrowheads="1"/>
          </p:cNvSpPr>
          <p:nvPr/>
        </p:nvSpPr>
        <p:spPr bwMode="auto">
          <a:xfrm>
            <a:off x="152400" y="0"/>
            <a:ext cx="8839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chemeClr val="bg1"/>
                </a:solidFill>
                <a:latin typeface="Arial" charset="0"/>
              </a:rPr>
              <a:t>A woman with a broken arm comes into the ER with her cousin. She is married and has two children. Ethically and legally, who is the decision-maker for decisions regarding her health?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67201"/>
            <a:ext cx="469900" cy="4616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314700" y="1762125"/>
            <a:ext cx="2514600" cy="4724400"/>
          </a:xfrm>
          <a:prstGeom prst="rect">
            <a:avLst/>
          </a:prstGeom>
          <a:gradFill flip="none" rotWithShape="1">
            <a:gsLst>
              <a:gs pos="62000">
                <a:srgbClr val="0000FF">
                  <a:alpha val="76000"/>
                </a:srgbClr>
              </a:gs>
              <a:gs pos="100000">
                <a:srgbClr val="FFFFFF">
                  <a:alpha val="76000"/>
                </a:srgbClr>
              </a:gs>
              <a:gs pos="8000">
                <a:schemeClr val="accent6">
                  <a:lumMod val="40000"/>
                  <a:lumOff val="6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68675" y="4652963"/>
            <a:ext cx="2413000" cy="422275"/>
          </a:xfrm>
          <a:prstGeom prst="rect">
            <a:avLst/>
          </a:prstGeom>
          <a:solidFill>
            <a:srgbClr val="D7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75025" y="28082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CC00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257550" y="18065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394075" y="22717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381375" y="27495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3390900" y="3243263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3389313" y="3681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3387725" y="4159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25" name="Text Box 11"/>
          <p:cNvSpPr txBox="1">
            <a:spLocks noChangeArrowheads="1"/>
          </p:cNvSpPr>
          <p:nvPr/>
        </p:nvSpPr>
        <p:spPr bwMode="auto">
          <a:xfrm>
            <a:off x="3390900" y="4619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3390900" y="5086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3390900" y="5549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3392488" y="596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29" name="Text Box 15"/>
          <p:cNvSpPr txBox="1">
            <a:spLocks noChangeArrowheads="1"/>
          </p:cNvSpPr>
          <p:nvPr/>
        </p:nvSpPr>
        <p:spPr bwMode="auto">
          <a:xfrm>
            <a:off x="4281488" y="1804988"/>
            <a:ext cx="157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100,000</a:t>
            </a:r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4260850" y="226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4289425" y="2751138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291013" y="3230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4273550" y="368141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4271963" y="416083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50,000</a:t>
            </a:r>
          </a:p>
        </p:txBody>
      </p:sp>
      <p:sp>
        <p:nvSpPr>
          <p:cNvPr id="38935" name="Text Box 21"/>
          <p:cNvSpPr txBox="1">
            <a:spLocks noChangeArrowheads="1"/>
          </p:cNvSpPr>
          <p:nvPr/>
        </p:nvSpPr>
        <p:spPr bwMode="auto">
          <a:xfrm>
            <a:off x="4276725" y="4622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6" name="Text Box 22"/>
          <p:cNvSpPr txBox="1">
            <a:spLocks noChangeArrowheads="1"/>
          </p:cNvSpPr>
          <p:nvPr/>
        </p:nvSpPr>
        <p:spPr bwMode="auto">
          <a:xfrm>
            <a:off x="4268788" y="5072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23"/>
          <p:cNvSpPr txBox="1">
            <a:spLocks noChangeArrowheads="1"/>
          </p:cNvSpPr>
          <p:nvPr/>
        </p:nvSpPr>
        <p:spPr bwMode="auto">
          <a:xfrm>
            <a:off x="4259263" y="5537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24"/>
          <p:cNvSpPr txBox="1">
            <a:spLocks noChangeArrowheads="1"/>
          </p:cNvSpPr>
          <p:nvPr/>
        </p:nvSpPr>
        <p:spPr bwMode="auto">
          <a:xfrm>
            <a:off x="4257675" y="5962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Oval 25"/>
          <p:cNvSpPr>
            <a:spLocks noChangeArrowheads="1"/>
          </p:cNvSpPr>
          <p:nvPr/>
        </p:nvSpPr>
        <p:spPr bwMode="auto">
          <a:xfrm>
            <a:off x="3910013" y="61102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Oval 26"/>
          <p:cNvSpPr>
            <a:spLocks noChangeArrowheads="1"/>
          </p:cNvSpPr>
          <p:nvPr/>
        </p:nvSpPr>
        <p:spPr bwMode="auto">
          <a:xfrm>
            <a:off x="3910013" y="5702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Oval 27"/>
          <p:cNvSpPr>
            <a:spLocks noChangeArrowheads="1"/>
          </p:cNvSpPr>
          <p:nvPr/>
        </p:nvSpPr>
        <p:spPr bwMode="auto">
          <a:xfrm>
            <a:off x="3897313" y="5237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Oval 28"/>
          <p:cNvSpPr>
            <a:spLocks noChangeArrowheads="1"/>
          </p:cNvSpPr>
          <p:nvPr/>
        </p:nvSpPr>
        <p:spPr bwMode="auto">
          <a:xfrm>
            <a:off x="3898900" y="47894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Oval 29"/>
          <p:cNvSpPr>
            <a:spLocks noChangeArrowheads="1"/>
          </p:cNvSpPr>
          <p:nvPr/>
        </p:nvSpPr>
        <p:spPr bwMode="auto">
          <a:xfrm>
            <a:off x="3895725" y="4308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Oval 30"/>
          <p:cNvSpPr>
            <a:spLocks noChangeArrowheads="1"/>
          </p:cNvSpPr>
          <p:nvPr/>
        </p:nvSpPr>
        <p:spPr bwMode="auto">
          <a:xfrm>
            <a:off x="3895725" y="38449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Oval 31"/>
          <p:cNvSpPr>
            <a:spLocks noChangeArrowheads="1"/>
          </p:cNvSpPr>
          <p:nvPr/>
        </p:nvSpPr>
        <p:spPr bwMode="auto">
          <a:xfrm>
            <a:off x="3897313" y="34051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Oval 32"/>
          <p:cNvSpPr>
            <a:spLocks noChangeArrowheads="1"/>
          </p:cNvSpPr>
          <p:nvPr/>
        </p:nvSpPr>
        <p:spPr bwMode="auto">
          <a:xfrm>
            <a:off x="3895725" y="29019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Oval 33"/>
          <p:cNvSpPr>
            <a:spLocks noChangeArrowheads="1"/>
          </p:cNvSpPr>
          <p:nvPr/>
        </p:nvSpPr>
        <p:spPr bwMode="auto">
          <a:xfrm>
            <a:off x="3894138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Oval 34"/>
          <p:cNvSpPr>
            <a:spLocks noChangeArrowheads="1"/>
          </p:cNvSpPr>
          <p:nvPr/>
        </p:nvSpPr>
        <p:spPr bwMode="auto">
          <a:xfrm>
            <a:off x="3906838" y="19732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pic>
        <p:nvPicPr>
          <p:cNvPr id="45091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TextBox 37"/>
          <p:cNvSpPr txBox="1">
            <a:spLocks noChangeArrowheads="1"/>
          </p:cNvSpPr>
          <p:nvPr/>
        </p:nvSpPr>
        <p:spPr bwMode="auto">
          <a:xfrm>
            <a:off x="1205434" y="495300"/>
            <a:ext cx="675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Level 4:  40,000 Points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</p:childTnLst>
        </p:cTn>
      </p:par>
    </p:tnLst>
    <p:bldLst>
      <p:bldP spid="450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692400" y="1825625"/>
            <a:ext cx="645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Is likely to die as a result of the decision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24150" y="3446463"/>
            <a:ext cx="641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Is requesting physician-assisted suicide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716213" y="2628900"/>
            <a:ext cx="609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Has no advance directive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28913" y="4259263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Is clinically depressed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2120900" y="1863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  <a:latin typeface="Arial" charset="0"/>
              </a:rPr>
              <a:t>A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2108200" y="26257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B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2120900" y="34258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C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120900" y="4225925"/>
            <a:ext cx="469900" cy="4619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Arial" charset="0"/>
              </a:rPr>
              <a:t>D</a:t>
            </a: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152400" y="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Health care providers are obliged to follow the wishes of a competent individual about his/ her own care, even if the individual: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789</Words>
  <Application>Microsoft Office PowerPoint</Application>
  <PresentationFormat>On-screen Show (4:3)</PresentationFormat>
  <Paragraphs>317</Paragraphs>
  <Slides>26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Default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Text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David Levangie</cp:lastModifiedBy>
  <cp:revision>69</cp:revision>
  <dcterms:created xsi:type="dcterms:W3CDTF">2014-10-29T18:04:24Z</dcterms:created>
  <dcterms:modified xsi:type="dcterms:W3CDTF">2019-10-31T18:49:34Z</dcterms:modified>
</cp:coreProperties>
</file>