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82" r:id="rId3"/>
    <p:sldId id="258" r:id="rId4"/>
    <p:sldId id="259" r:id="rId5"/>
    <p:sldId id="260" r:id="rId6"/>
    <p:sldId id="261" r:id="rId7"/>
    <p:sldId id="257"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6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84" autoAdjust="0"/>
  </p:normalViewPr>
  <p:slideViewPr>
    <p:cSldViewPr>
      <p:cViewPr varScale="1">
        <p:scale>
          <a:sx n="77" d="100"/>
          <a:sy n="77" d="100"/>
        </p:scale>
        <p:origin x="161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DB4DA2-D440-40D5-AD97-0910CAE7AB34}" type="datetimeFigureOut">
              <a:rPr lang="en-US" smtClean="0"/>
              <a:t>10/31/2019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083F0-9CE5-4144-B717-9CEE7E016B29}" type="slidenum">
              <a:rPr lang="en-US" smtClean="0"/>
              <a:t>‹#›</a:t>
            </a:fld>
            <a:endParaRPr lang="en-US" dirty="0"/>
          </a:p>
        </p:txBody>
      </p:sp>
    </p:spTree>
    <p:extLst>
      <p:ext uri="{BB962C8B-B14F-4D97-AF65-F5344CB8AC3E}">
        <p14:creationId xmlns:p14="http://schemas.microsoft.com/office/powerpoint/2010/main" val="157742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083F0-9CE5-4144-B717-9CEE7E016B29}" type="slidenum">
              <a:rPr lang="en-US" smtClean="0"/>
              <a:t>1</a:t>
            </a:fld>
            <a:endParaRPr lang="en-US" dirty="0"/>
          </a:p>
        </p:txBody>
      </p:sp>
    </p:spTree>
    <p:extLst>
      <p:ext uri="{BB962C8B-B14F-4D97-AF65-F5344CB8AC3E}">
        <p14:creationId xmlns:p14="http://schemas.microsoft.com/office/powerpoint/2010/main" val="1599320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2" name="Footer Placeholder 1"/>
          <p:cNvSpPr>
            <a:spLocks noGrp="1"/>
          </p:cNvSpPr>
          <p:nvPr>
            <p:ph type="ftr" sz="quarter" idx="11"/>
          </p:nvPr>
        </p:nvSpPr>
        <p:spPr/>
        <p:txBody>
          <a:bodyPr/>
          <a:lstStyle/>
          <a:p>
            <a:endParaRPr lang="en-CA" dirty="0"/>
          </a:p>
        </p:txBody>
      </p:sp>
      <p:sp>
        <p:nvSpPr>
          <p:cNvPr id="15" name="Slide Number Placeholder 14"/>
          <p:cNvSpPr>
            <a:spLocks noGrp="1"/>
          </p:cNvSpPr>
          <p:nvPr>
            <p:ph type="sldNum" sz="quarter" idx="12"/>
          </p:nvPr>
        </p:nvSpPr>
        <p:spPr>
          <a:xfrm>
            <a:off x="8229600" y="6473952"/>
            <a:ext cx="758952" cy="246888"/>
          </a:xfrm>
        </p:spPr>
        <p:txBody>
          <a:bodyPr/>
          <a:lstStyle/>
          <a:p>
            <a:fld id="{F4BBEED0-0A3B-40E9-97A1-A295F0C675D7}"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4BBEED0-0A3B-40E9-97A1-A295F0C675D7}"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4BBEED0-0A3B-40E9-97A1-A295F0C675D7}"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19" name="Footer Placeholder 18"/>
          <p:cNvSpPr>
            <a:spLocks noGrp="1"/>
          </p:cNvSpPr>
          <p:nvPr>
            <p:ph type="ftr" sz="quarter" idx="11"/>
          </p:nvPr>
        </p:nvSpPr>
        <p:spPr>
          <a:xfrm>
            <a:off x="3581400" y="76200"/>
            <a:ext cx="2895600" cy="288925"/>
          </a:xfrm>
        </p:spPr>
        <p:txBody>
          <a:bodyPr/>
          <a:lstStyle/>
          <a:p>
            <a:endParaRPr lang="en-CA" dirty="0"/>
          </a:p>
        </p:txBody>
      </p:sp>
      <p:sp>
        <p:nvSpPr>
          <p:cNvPr id="16" name="Slide Number Placeholder 15"/>
          <p:cNvSpPr>
            <a:spLocks noGrp="1"/>
          </p:cNvSpPr>
          <p:nvPr>
            <p:ph type="sldNum" sz="quarter" idx="12"/>
          </p:nvPr>
        </p:nvSpPr>
        <p:spPr>
          <a:xfrm>
            <a:off x="8229600" y="6473952"/>
            <a:ext cx="758952" cy="246888"/>
          </a:xfrm>
        </p:spPr>
        <p:txBody>
          <a:bodyPr/>
          <a:lstStyle/>
          <a:p>
            <a:fld id="{F4BBEED0-0A3B-40E9-97A1-A295F0C675D7}"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11" name="Footer Placeholder 10"/>
          <p:cNvSpPr>
            <a:spLocks noGrp="1"/>
          </p:cNvSpPr>
          <p:nvPr>
            <p:ph type="ftr" sz="quarter" idx="11"/>
          </p:nvPr>
        </p:nvSpPr>
        <p:spPr/>
        <p:txBody>
          <a:bodyPr/>
          <a:lstStyle/>
          <a:p>
            <a:endParaRPr lang="en-CA" dirty="0"/>
          </a:p>
        </p:txBody>
      </p:sp>
      <p:sp>
        <p:nvSpPr>
          <p:cNvPr id="16" name="Slide Number Placeholder 15"/>
          <p:cNvSpPr>
            <a:spLocks noGrp="1"/>
          </p:cNvSpPr>
          <p:nvPr>
            <p:ph type="sldNum" sz="quarter" idx="12"/>
          </p:nvPr>
        </p:nvSpPr>
        <p:spPr/>
        <p:txBody>
          <a:bodyPr/>
          <a:lstStyle/>
          <a:p>
            <a:fld id="{F4BBEED0-0A3B-40E9-97A1-A295F0C675D7}" type="slidenum">
              <a:rPr lang="en-CA" smtClean="0"/>
              <a:t>‹#›</a:t>
            </a:fld>
            <a:endParaRPr lang="en-CA"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10" name="Footer Placeholder 9"/>
          <p:cNvSpPr>
            <a:spLocks noGrp="1"/>
          </p:cNvSpPr>
          <p:nvPr>
            <p:ph type="ftr" sz="quarter" idx="11"/>
          </p:nvPr>
        </p:nvSpPr>
        <p:spPr/>
        <p:txBody>
          <a:bodyPr/>
          <a:lstStyle/>
          <a:p>
            <a:endParaRPr lang="en-CA" dirty="0"/>
          </a:p>
        </p:txBody>
      </p:sp>
      <p:sp>
        <p:nvSpPr>
          <p:cNvPr id="31" name="Slide Number Placeholder 30"/>
          <p:cNvSpPr>
            <a:spLocks noGrp="1"/>
          </p:cNvSpPr>
          <p:nvPr>
            <p:ph type="sldNum" sz="quarter" idx="12"/>
          </p:nvPr>
        </p:nvSpPr>
        <p:spPr/>
        <p:txBody>
          <a:bodyPr/>
          <a:lstStyle/>
          <a:p>
            <a:fld id="{F4BBEED0-0A3B-40E9-97A1-A295F0C675D7}"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a:xfrm>
            <a:off x="8229600" y="6477000"/>
            <a:ext cx="762000" cy="246888"/>
          </a:xfrm>
        </p:spPr>
        <p:txBody>
          <a:bodyPr/>
          <a:lstStyle/>
          <a:p>
            <a:fld id="{F4BBEED0-0A3B-40E9-97A1-A295F0C675D7}" type="slidenum">
              <a:rPr lang="en-CA" smtClean="0"/>
              <a:t>‹#›</a:t>
            </a:fld>
            <a:endParaRPr lang="en-CA"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21" name="Footer Placeholder 20"/>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4BBEED0-0A3B-40E9-97A1-A295F0C675D7}"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24" name="Footer Placeholder 23"/>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4BBEED0-0A3B-40E9-97A1-A295F0C675D7}"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29" name="Footer Placeholder 28"/>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4BBEED0-0A3B-40E9-97A1-A295F0C675D7}" type="slidenum">
              <a:rPr lang="en-CA" smtClean="0"/>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a:t>Click icon to add picture</a:t>
            </a:r>
          </a:p>
        </p:txBody>
      </p:sp>
      <p:sp>
        <p:nvSpPr>
          <p:cNvPr id="7" name="Date Placeholder 6"/>
          <p:cNvSpPr>
            <a:spLocks noGrp="1"/>
          </p:cNvSpPr>
          <p:nvPr>
            <p:ph type="dt" sz="half" idx="10"/>
          </p:nvPr>
        </p:nvSpPr>
        <p:spPr/>
        <p:txBody>
          <a:bodyPr/>
          <a:lstStyle/>
          <a:p>
            <a:fld id="{97511BB4-6CAF-4A99-9996-EF98A34EE5CE}" type="datetimeFigureOut">
              <a:rPr lang="en-CA" smtClean="0"/>
              <a:t>2019-10-31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31" name="Slide Number Placeholder 30"/>
          <p:cNvSpPr>
            <a:spLocks noGrp="1"/>
          </p:cNvSpPr>
          <p:nvPr>
            <p:ph type="sldNum" sz="quarter" idx="12"/>
          </p:nvPr>
        </p:nvSpPr>
        <p:spPr/>
        <p:txBody>
          <a:bodyPr/>
          <a:lstStyle/>
          <a:p>
            <a:fld id="{F4BBEED0-0A3B-40E9-97A1-A295F0C675D7}" type="slidenum">
              <a:rPr lang="en-CA" smtClean="0"/>
              <a:t>‹#›</a:t>
            </a:fld>
            <a:endParaRPr lang="en-CA"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7511BB4-6CAF-4A99-9996-EF98A34EE5CE}" type="datetimeFigureOut">
              <a:rPr lang="en-CA" smtClean="0"/>
              <a:t>2019-10-31</a:t>
            </a:fld>
            <a:endParaRPr lang="en-CA"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CA"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4BBEED0-0A3B-40E9-97A1-A295F0C675D7}" type="slidenum">
              <a:rPr lang="en-CA" smtClean="0"/>
              <a:t>‹#›</a:t>
            </a:fld>
            <a:endParaRPr lang="en-CA"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CA" sz="6000" dirty="0"/>
              <a:t>A Just workplace</a:t>
            </a:r>
          </a:p>
        </p:txBody>
      </p:sp>
      <p:sp>
        <p:nvSpPr>
          <p:cNvPr id="5" name="Subtitle 4"/>
          <p:cNvSpPr>
            <a:spLocks noGrp="1"/>
          </p:cNvSpPr>
          <p:nvPr>
            <p:ph type="subTitle" idx="1"/>
          </p:nvPr>
        </p:nvSpPr>
        <p:spPr/>
        <p:txBody>
          <a:bodyPr>
            <a:noAutofit/>
          </a:bodyPr>
          <a:lstStyle/>
          <a:p>
            <a:r>
              <a:rPr lang="en-CA" sz="6000" dirty="0"/>
              <a:t>A Community of Service</a:t>
            </a:r>
          </a:p>
        </p:txBody>
      </p:sp>
    </p:spTree>
    <p:extLst>
      <p:ext uri="{BB962C8B-B14F-4D97-AF65-F5344CB8AC3E}">
        <p14:creationId xmlns:p14="http://schemas.microsoft.com/office/powerpoint/2010/main" val="194202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686800" cy="838200"/>
          </a:xfrm>
        </p:spPr>
        <p:txBody>
          <a:bodyPr/>
          <a:lstStyle/>
          <a:p>
            <a:r>
              <a:rPr lang="en-CA" dirty="0"/>
              <a:t>HEG 169 states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CA" sz="3600" i="1" dirty="0"/>
              <a:t>“Those who give direct care and those whose work enables care providers to function effectively should be valued as carrying out different but important aspects of the mission and operation of the organization. All persons are to be treated with respect and equal consideration in employment practices.”</a:t>
            </a:r>
          </a:p>
        </p:txBody>
      </p:sp>
    </p:spTree>
    <p:extLst>
      <p:ext uri="{BB962C8B-B14F-4D97-AF65-F5344CB8AC3E}">
        <p14:creationId xmlns:p14="http://schemas.microsoft.com/office/powerpoint/2010/main" val="2206042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169 -</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CA" dirty="0"/>
              <a:t>Honour the contributions of all. </a:t>
            </a:r>
          </a:p>
          <a:p>
            <a:pPr>
              <a:buFont typeface="Wingdings" panose="05000000000000000000" pitchFamily="2" charset="2"/>
              <a:buChar char="Ø"/>
            </a:pPr>
            <a:r>
              <a:rPr lang="en-CA" dirty="0"/>
              <a:t>Value staff for their contribution to the success of the organization.</a:t>
            </a:r>
          </a:p>
          <a:p>
            <a:pPr>
              <a:buFont typeface="Wingdings" panose="05000000000000000000" pitchFamily="2" charset="2"/>
              <a:buChar char="Ø"/>
            </a:pPr>
            <a:r>
              <a:rPr lang="en-CA" dirty="0"/>
              <a:t>Create a shared sense of ownership. All members are mutually accountable for the reputation of the organization.</a:t>
            </a:r>
          </a:p>
          <a:p>
            <a:pPr>
              <a:buFont typeface="Wingdings" panose="05000000000000000000" pitchFamily="2" charset="2"/>
              <a:buChar char="Ø"/>
            </a:pPr>
            <a:r>
              <a:rPr lang="en-CA" dirty="0"/>
              <a:t>Employees and employers both have rights and corresponding responsibilities.</a:t>
            </a:r>
          </a:p>
          <a:p>
            <a:pPr>
              <a:buFont typeface="Wingdings" panose="05000000000000000000" pitchFamily="2" charset="2"/>
              <a:buChar char="Ø"/>
            </a:pPr>
            <a:r>
              <a:rPr lang="en-CA" dirty="0"/>
              <a:t>Responsible to uphold regulatory practices.</a:t>
            </a:r>
          </a:p>
        </p:txBody>
      </p:sp>
    </p:spTree>
    <p:extLst>
      <p:ext uri="{BB962C8B-B14F-4D97-AF65-F5344CB8AC3E}">
        <p14:creationId xmlns:p14="http://schemas.microsoft.com/office/powerpoint/2010/main" val="135969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170 states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sz="3600" i="1" dirty="0"/>
              <a:t>“The expertise and experienced judgment of care providers are to be acknowledged in their individual areas of competency. Similarly, teams of care providers should respect the diverse expertise of their members in providing consultation, making decisions and delivering services</a:t>
            </a:r>
            <a:r>
              <a:rPr lang="en-CA" i="1" dirty="0"/>
              <a:t>.”</a:t>
            </a:r>
          </a:p>
        </p:txBody>
      </p:sp>
    </p:spTree>
    <p:extLst>
      <p:ext uri="{BB962C8B-B14F-4D97-AF65-F5344CB8AC3E}">
        <p14:creationId xmlns:p14="http://schemas.microsoft.com/office/powerpoint/2010/main" val="113368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Create dynamic interdisciplinary teams</a:t>
            </a:r>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CA" dirty="0"/>
              <a:t>Respect for the diverse skill set of all persons</a:t>
            </a:r>
          </a:p>
          <a:p>
            <a:pPr>
              <a:buFont typeface="Wingdings" panose="05000000000000000000" pitchFamily="2" charset="2"/>
              <a:buChar char="Ø"/>
            </a:pPr>
            <a:r>
              <a:rPr lang="en-CA" dirty="0"/>
              <a:t>Overall team functioning.</a:t>
            </a:r>
          </a:p>
          <a:p>
            <a:pPr>
              <a:buFont typeface="Wingdings" panose="05000000000000000000" pitchFamily="2" charset="2"/>
              <a:buChar char="Ø"/>
            </a:pPr>
            <a:r>
              <a:rPr lang="en-CA" dirty="0"/>
              <a:t>Team mutually accountable </a:t>
            </a:r>
          </a:p>
          <a:p>
            <a:pPr>
              <a:buFont typeface="Wingdings" panose="05000000000000000000" pitchFamily="2" charset="2"/>
              <a:buChar char="Ø"/>
            </a:pPr>
            <a:r>
              <a:rPr lang="en-CA" dirty="0"/>
              <a:t>Encourage behaviour consistent with the mission and values of the organization.</a:t>
            </a:r>
          </a:p>
          <a:p>
            <a:pPr>
              <a:buFont typeface="Wingdings" panose="05000000000000000000" pitchFamily="2" charset="2"/>
              <a:buChar char="Ø"/>
            </a:pPr>
            <a:r>
              <a:rPr lang="en-CA" dirty="0"/>
              <a:t>Shared accountability among staff to find collaborative solutions/be proactive.</a:t>
            </a:r>
          </a:p>
        </p:txBody>
      </p:sp>
    </p:spTree>
    <p:extLst>
      <p:ext uri="{BB962C8B-B14F-4D97-AF65-F5344CB8AC3E}">
        <p14:creationId xmlns:p14="http://schemas.microsoft.com/office/powerpoint/2010/main" val="2087201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171 states -</a:t>
            </a: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CA" i="1" dirty="0"/>
              <a:t>“</a:t>
            </a:r>
            <a:r>
              <a:rPr lang="en-CA" sz="3600" i="1" dirty="0"/>
              <a:t>Equal opportunity for employment and career development should be available to  all, irrespective of gender,race,age,national origin, disability, or other differences, unless the differences interfere with the ability to fulfill the obligations of the office. All are entitled to fair compensation and benefits for their work.”</a:t>
            </a:r>
          </a:p>
        </p:txBody>
      </p:sp>
    </p:spTree>
    <p:extLst>
      <p:ext uri="{BB962C8B-B14F-4D97-AF65-F5344CB8AC3E}">
        <p14:creationId xmlns:p14="http://schemas.microsoft.com/office/powerpoint/2010/main" val="149487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172 states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i="1" dirty="0"/>
              <a:t>“The employer must recognize the right of employees to form associations ; to engage in collective bargaining; to provide various benefits to their members, and to work for a better society. All members of the organization are to encourage a collaborative approach between unions and administration based on the good of the person receiving care.”</a:t>
            </a:r>
          </a:p>
        </p:txBody>
      </p:sp>
    </p:spTree>
    <p:extLst>
      <p:ext uri="{BB962C8B-B14F-4D97-AF65-F5344CB8AC3E}">
        <p14:creationId xmlns:p14="http://schemas.microsoft.com/office/powerpoint/2010/main" val="3684525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172 cont’d.</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CA" dirty="0"/>
              <a:t>“</a:t>
            </a:r>
            <a:r>
              <a:rPr lang="en-CA" sz="3600" dirty="0"/>
              <a:t>Respectful dialogue and behaviour should govern grievance and other non-escalating conflict resolution processes, with priority given to the principle of subsidiarity of mediating differences at the most basic level.”</a:t>
            </a:r>
          </a:p>
          <a:p>
            <a:pPr>
              <a:buFont typeface="Wingdings" panose="05000000000000000000" pitchFamily="2" charset="2"/>
              <a:buChar char="Ø"/>
            </a:pPr>
            <a:endParaRPr lang="en-CA" sz="3600" dirty="0"/>
          </a:p>
          <a:p>
            <a:pPr>
              <a:buFont typeface="Wingdings" panose="05000000000000000000" pitchFamily="2" charset="2"/>
              <a:buChar char="Ø"/>
            </a:pPr>
            <a:r>
              <a:rPr lang="en-CA" sz="3600" dirty="0"/>
              <a:t>Staff have the right to be represented b</a:t>
            </a:r>
            <a:r>
              <a:rPr lang="en-CA" dirty="0"/>
              <a:t>y a union or association.</a:t>
            </a:r>
          </a:p>
        </p:txBody>
      </p:sp>
    </p:spTree>
    <p:extLst>
      <p:ext uri="{BB962C8B-B14F-4D97-AF65-F5344CB8AC3E}">
        <p14:creationId xmlns:p14="http://schemas.microsoft.com/office/powerpoint/2010/main" val="531619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172 cont’d.</a:t>
            </a:r>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CA" sz="3600" dirty="0"/>
              <a:t>Together employers and employees are mutually accountable for respectful dialogue and behaviours that serve to build  up the organization.</a:t>
            </a:r>
          </a:p>
          <a:p>
            <a:pPr>
              <a:buFont typeface="Wingdings" panose="05000000000000000000" pitchFamily="2" charset="2"/>
              <a:buChar char="Ø"/>
            </a:pPr>
            <a:r>
              <a:rPr lang="en-CA" sz="3600" dirty="0"/>
              <a:t>To enhance care and service delivery.</a:t>
            </a:r>
          </a:p>
          <a:p>
            <a:pPr>
              <a:buFont typeface="Wingdings" panose="05000000000000000000" pitchFamily="2" charset="2"/>
              <a:buChar char="Ø"/>
            </a:pPr>
            <a:r>
              <a:rPr lang="en-CA" sz="3600" dirty="0"/>
              <a:t>Problem solving and conflict resolution needs be addressed at the appropriate level .</a:t>
            </a:r>
          </a:p>
        </p:txBody>
      </p:sp>
    </p:spTree>
    <p:extLst>
      <p:ext uri="{BB962C8B-B14F-4D97-AF65-F5344CB8AC3E}">
        <p14:creationId xmlns:p14="http://schemas.microsoft.com/office/powerpoint/2010/main" val="346681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173 states -</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CA" i="1" dirty="0"/>
              <a:t>“In light of its commitment to respect individuals and its recognition of the value of involving all levels of staff in planning and decision making, organizations should develop explicit guidelines for situations in which it becomes necessary to lay off workers. This implies consultation with those affected, examination of alternatives, open communication, and flexible approach to honour the uniqueness of each individual.”</a:t>
            </a:r>
          </a:p>
        </p:txBody>
      </p:sp>
    </p:spTree>
    <p:extLst>
      <p:ext uri="{BB962C8B-B14F-4D97-AF65-F5344CB8AC3E}">
        <p14:creationId xmlns:p14="http://schemas.microsoft.com/office/powerpoint/2010/main" val="843220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173 cont’d.</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CA" dirty="0"/>
              <a:t>“Staff layoffs should be a last resort; one that is used only after all other alternatives have been seriously tried. Treatment of non-unionized employees should be as consistent as possible with that of unionized employees. Employees terminated as a result of downsizing or program changes should be treated equitably and with respect and compassion. Employees terminated with cause should be treated with compassion and respect.”</a:t>
            </a:r>
          </a:p>
        </p:txBody>
      </p:sp>
    </p:spTree>
    <p:extLst>
      <p:ext uri="{BB962C8B-B14F-4D97-AF65-F5344CB8AC3E}">
        <p14:creationId xmlns:p14="http://schemas.microsoft.com/office/powerpoint/2010/main" val="2060483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A Just Workplace</a:t>
            </a:r>
            <a:endParaRPr lang="en-US" dirty="0"/>
          </a:p>
        </p:txBody>
      </p:sp>
      <p:sp>
        <p:nvSpPr>
          <p:cNvPr id="3" name="Content Placeholder 2"/>
          <p:cNvSpPr>
            <a:spLocks noGrp="1"/>
          </p:cNvSpPr>
          <p:nvPr>
            <p:ph idx="1"/>
          </p:nvPr>
        </p:nvSpPr>
        <p:spPr/>
        <p:txBody>
          <a:bodyPr/>
          <a:lstStyle/>
          <a:p>
            <a:endParaRPr lang="en-CA" dirty="0"/>
          </a:p>
          <a:p>
            <a:pPr algn="ctr"/>
            <a:r>
              <a:rPr lang="en-CA" sz="4400" dirty="0"/>
              <a:t>Employer/Employee Relationships  in </a:t>
            </a:r>
          </a:p>
          <a:p>
            <a:pPr algn="ctr"/>
            <a:r>
              <a:rPr lang="en-CA" sz="4400" dirty="0"/>
              <a:t>Challenging Times</a:t>
            </a:r>
            <a:endParaRPr lang="en-US" sz="4400" dirty="0"/>
          </a:p>
        </p:txBody>
      </p:sp>
    </p:spTree>
    <p:extLst>
      <p:ext uri="{BB962C8B-B14F-4D97-AF65-F5344CB8AC3E}">
        <p14:creationId xmlns:p14="http://schemas.microsoft.com/office/powerpoint/2010/main" val="2681697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173 cont’d.</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dirty="0"/>
              <a:t>Open communication – actively engage staff for timely and mutual exchange of information and feedback.</a:t>
            </a:r>
          </a:p>
          <a:p>
            <a:pPr>
              <a:buFont typeface="Wingdings" panose="05000000000000000000" pitchFamily="2" charset="2"/>
              <a:buChar char="Ø"/>
            </a:pPr>
            <a:r>
              <a:rPr lang="en-CA" dirty="0"/>
              <a:t>Creative problem-solving  - find alternative solutions.</a:t>
            </a:r>
          </a:p>
          <a:p>
            <a:pPr>
              <a:buFont typeface="Wingdings" panose="05000000000000000000" pitchFamily="2" charset="2"/>
              <a:buChar char="Ø"/>
            </a:pPr>
            <a:r>
              <a:rPr lang="en-CA" dirty="0"/>
              <a:t>Exercise compassion &amp; justice at all times</a:t>
            </a:r>
          </a:p>
          <a:p>
            <a:pPr>
              <a:buFont typeface="Wingdings" panose="05000000000000000000" pitchFamily="2" charset="2"/>
              <a:buChar char="Ø"/>
            </a:pPr>
            <a:r>
              <a:rPr lang="en-CA" dirty="0"/>
              <a:t>Transitional career counseling</a:t>
            </a:r>
          </a:p>
          <a:p>
            <a:pPr>
              <a:buFont typeface="Wingdings" panose="05000000000000000000" pitchFamily="2" charset="2"/>
              <a:buChar char="Ø"/>
            </a:pPr>
            <a:r>
              <a:rPr lang="en-CA" dirty="0"/>
              <a:t>Appropriate compassionate support to staff.</a:t>
            </a:r>
          </a:p>
        </p:txBody>
      </p:sp>
    </p:spTree>
    <p:extLst>
      <p:ext uri="{BB962C8B-B14F-4D97-AF65-F5344CB8AC3E}">
        <p14:creationId xmlns:p14="http://schemas.microsoft.com/office/powerpoint/2010/main" val="2319947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686800" cy="838200"/>
          </a:xfrm>
        </p:spPr>
        <p:txBody>
          <a:bodyPr/>
          <a:lstStyle/>
          <a:p>
            <a:r>
              <a:rPr lang="en-CA" dirty="0"/>
              <a:t>HEG 174 states -</a:t>
            </a: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CA" i="1" dirty="0"/>
              <a:t>“</a:t>
            </a:r>
            <a:r>
              <a:rPr lang="en-CA" sz="3600" i="1" dirty="0"/>
              <a:t>Financial realities and other operational issues may result in the need to contract out some services to ensure the sustainability of the organization, and/or to ensure the highest standards of care. When contracting out work, care should be taken to ensure that all contracting out arrangements respect the rights and responsibilities of unions, </a:t>
            </a:r>
          </a:p>
        </p:txBody>
      </p:sp>
    </p:spTree>
    <p:extLst>
      <p:ext uri="{BB962C8B-B14F-4D97-AF65-F5344CB8AC3E}">
        <p14:creationId xmlns:p14="http://schemas.microsoft.com/office/powerpoint/2010/main" val="668266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174 cont’d.</a:t>
            </a: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CA" sz="3900" dirty="0"/>
              <a:t>provide just wages and benefits, do not treat staff as a commodity, do not endanger the sense of community within the organization, and do not threaten the quality of work or the mission of the organization.”</a:t>
            </a:r>
            <a:endParaRPr lang="en-CA" dirty="0"/>
          </a:p>
          <a:p>
            <a:pPr>
              <a:buFont typeface="Wingdings" panose="05000000000000000000" pitchFamily="2" charset="2"/>
              <a:buChar char="Ø"/>
            </a:pPr>
            <a:r>
              <a:rPr lang="en-CA" sz="4200" dirty="0"/>
              <a:t>Exercise mission due diligence – when selecting a vendor/contractor  - ensure their business practices &amp; employment standards are congruent with the home’s mission/values.</a:t>
            </a:r>
          </a:p>
        </p:txBody>
      </p:sp>
    </p:spTree>
    <p:extLst>
      <p:ext uri="{BB962C8B-B14F-4D97-AF65-F5344CB8AC3E}">
        <p14:creationId xmlns:p14="http://schemas.microsoft.com/office/powerpoint/2010/main" val="2292778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174 cont’d.</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dirty="0"/>
              <a:t>Set clear accountabilities and monitor to ensure the organization’s ethical integrity and reputation is maintained.</a:t>
            </a:r>
          </a:p>
          <a:p>
            <a:pPr>
              <a:buFont typeface="Wingdings" panose="05000000000000000000" pitchFamily="2" charset="2"/>
              <a:buChar char="Ø"/>
            </a:pPr>
            <a:r>
              <a:rPr lang="en-CA" dirty="0"/>
              <a:t> Contract staff are also the face of the organization.</a:t>
            </a:r>
          </a:p>
          <a:p>
            <a:pPr>
              <a:buFont typeface="Wingdings" panose="05000000000000000000" pitchFamily="2" charset="2"/>
              <a:buChar char="Ø"/>
            </a:pPr>
            <a:r>
              <a:rPr lang="en-CA" dirty="0"/>
              <a:t>Ensure  their work and care experience are in accordance with our mission and reflect positively on the reputation of the Organization.</a:t>
            </a:r>
          </a:p>
        </p:txBody>
      </p:sp>
    </p:spTree>
    <p:extLst>
      <p:ext uri="{BB962C8B-B14F-4D97-AF65-F5344CB8AC3E}">
        <p14:creationId xmlns:p14="http://schemas.microsoft.com/office/powerpoint/2010/main" val="3448360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175 states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CA" sz="3600" dirty="0"/>
              <a:t>“Succession planning and leadership formation opportunities should be continually pursued to develop and prepare the next generation of health and social service leaders for the Catholic organization.”</a:t>
            </a:r>
          </a:p>
        </p:txBody>
      </p:sp>
    </p:spTree>
    <p:extLst>
      <p:ext uri="{BB962C8B-B14F-4D97-AF65-F5344CB8AC3E}">
        <p14:creationId xmlns:p14="http://schemas.microsoft.com/office/powerpoint/2010/main" val="1322933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175 cont’d.</a:t>
            </a: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Ø"/>
            </a:pPr>
            <a:r>
              <a:rPr lang="en-CA" sz="3600" dirty="0"/>
              <a:t>Ensure stability: Support both front line staff and leaders to develop their competency to ensure the highest quality of care and service provided.</a:t>
            </a:r>
          </a:p>
          <a:p>
            <a:pPr>
              <a:buFont typeface="Wingdings" panose="05000000000000000000" pitchFamily="2" charset="2"/>
              <a:buChar char="Ø"/>
            </a:pPr>
            <a:endParaRPr lang="en-CA" sz="3600" dirty="0"/>
          </a:p>
          <a:p>
            <a:pPr>
              <a:buFont typeface="Wingdings" panose="05000000000000000000" pitchFamily="2" charset="2"/>
              <a:buChar char="Ø"/>
            </a:pPr>
            <a:r>
              <a:rPr lang="en-CA" sz="3900" dirty="0"/>
              <a:t>Monitor Turnover, absenteeism, and vacancy rates and proactively address issues.</a:t>
            </a:r>
          </a:p>
          <a:p>
            <a:pPr>
              <a:buFont typeface="Wingdings" panose="05000000000000000000" pitchFamily="2" charset="2"/>
              <a:buChar char="Ø"/>
            </a:pPr>
            <a:endParaRPr lang="en-CA" dirty="0"/>
          </a:p>
          <a:p>
            <a:pPr>
              <a:buFont typeface="Wingdings" panose="05000000000000000000" pitchFamily="2" charset="2"/>
              <a:buChar char="Ø"/>
            </a:pPr>
            <a:r>
              <a:rPr lang="en-CA" sz="3900" dirty="0"/>
              <a:t>Support the  formation of staff. </a:t>
            </a:r>
          </a:p>
          <a:p>
            <a:pPr>
              <a:buFont typeface="Wingdings" panose="05000000000000000000" pitchFamily="2" charset="2"/>
              <a:buChar char="Ø"/>
            </a:pPr>
            <a:endParaRPr lang="en-CA" dirty="0"/>
          </a:p>
        </p:txBody>
      </p:sp>
    </p:spTree>
    <p:extLst>
      <p:ext uri="{BB962C8B-B14F-4D97-AF65-F5344CB8AC3E}">
        <p14:creationId xmlns:p14="http://schemas.microsoft.com/office/powerpoint/2010/main" val="3216403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175 cont’d.</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sz="3600" dirty="0"/>
              <a:t>Form personnel (both employed &amp; contracted) in the mission, values, and ethical traditions of the Home.</a:t>
            </a:r>
          </a:p>
          <a:p>
            <a:pPr>
              <a:buFont typeface="Wingdings" panose="05000000000000000000" pitchFamily="2" charset="2"/>
              <a:buChar char="Ø"/>
            </a:pPr>
            <a:r>
              <a:rPr lang="en-CA" sz="3600" dirty="0"/>
              <a:t>Promote the dignity of work.</a:t>
            </a:r>
          </a:p>
          <a:p>
            <a:pPr>
              <a:buFont typeface="Wingdings" panose="05000000000000000000" pitchFamily="2" charset="2"/>
              <a:buChar char="Ø"/>
            </a:pPr>
            <a:r>
              <a:rPr lang="en-CA" sz="3600" dirty="0"/>
              <a:t>Develop and maintain a just workplace.</a:t>
            </a:r>
          </a:p>
          <a:p>
            <a:pPr>
              <a:buFont typeface="Wingdings" panose="05000000000000000000" pitchFamily="2" charset="2"/>
              <a:buChar char="Ø"/>
            </a:pPr>
            <a:r>
              <a:rPr lang="en-CA" sz="3600" dirty="0"/>
              <a:t> Be a tangible witness to living the mission/values of the organization.</a:t>
            </a:r>
          </a:p>
        </p:txBody>
      </p:sp>
    </p:spTree>
    <p:extLst>
      <p:ext uri="{BB962C8B-B14F-4D97-AF65-F5344CB8AC3E}">
        <p14:creationId xmlns:p14="http://schemas.microsoft.com/office/powerpoint/2010/main" val="1871556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171</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CA" sz="3600" dirty="0"/>
              <a:t>Seek to attract top talent &amp; to mentor aspiring leaders into successive levels of responsibility.</a:t>
            </a:r>
          </a:p>
          <a:p>
            <a:pPr>
              <a:buFont typeface="Wingdings" panose="05000000000000000000" pitchFamily="2" charset="2"/>
              <a:buChar char="Ø"/>
            </a:pPr>
            <a:r>
              <a:rPr lang="en-CA" sz="3600" dirty="0"/>
              <a:t>Model diversity and inclusion practices. </a:t>
            </a:r>
          </a:p>
          <a:p>
            <a:pPr>
              <a:buFont typeface="Wingdings" panose="05000000000000000000" pitchFamily="2" charset="2"/>
              <a:buChar char="Ø"/>
            </a:pPr>
            <a:r>
              <a:rPr lang="en-CA" sz="3600" dirty="0"/>
              <a:t> Develop and encourage a workforce that will remain focused on the needs of the resident/patient.</a:t>
            </a:r>
          </a:p>
          <a:p>
            <a:pPr>
              <a:buFont typeface="Wingdings" panose="05000000000000000000" pitchFamily="2" charset="2"/>
              <a:buChar char="Ø"/>
            </a:pPr>
            <a:r>
              <a:rPr lang="en-CA" sz="3600" dirty="0"/>
              <a:t>Balance staff needs with the goals a</a:t>
            </a:r>
            <a:r>
              <a:rPr lang="en-CA" dirty="0"/>
              <a:t>nd resources of the organization.</a:t>
            </a:r>
          </a:p>
        </p:txBody>
      </p:sp>
    </p:spTree>
    <p:extLst>
      <p:ext uri="{BB962C8B-B14F-4D97-AF65-F5344CB8AC3E}">
        <p14:creationId xmlns:p14="http://schemas.microsoft.com/office/powerpoint/2010/main" val="258091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Towards a Just Workplace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CA" sz="3600" dirty="0"/>
              <a:t>Using reflections on the Health Ethics Guide, together with the Mission and values of the organization, we work to create a “just workplace” for all who are members of the</a:t>
            </a:r>
            <a:r>
              <a:rPr lang="en-CA" sz="3600" b="1" dirty="0"/>
              <a:t> </a:t>
            </a:r>
            <a:r>
              <a:rPr lang="en-CA" sz="4000" dirty="0"/>
              <a:t>organization’s</a:t>
            </a:r>
            <a:r>
              <a:rPr lang="en-CA" sz="3600" b="1" dirty="0"/>
              <a:t> </a:t>
            </a:r>
            <a:r>
              <a:rPr lang="en-CA" sz="3600" dirty="0"/>
              <a:t>team.</a:t>
            </a:r>
          </a:p>
        </p:txBody>
      </p:sp>
    </p:spTree>
    <p:extLst>
      <p:ext uri="{BB962C8B-B14F-4D97-AF65-F5344CB8AC3E}">
        <p14:creationId xmlns:p14="http://schemas.microsoft.com/office/powerpoint/2010/main" val="398823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167 -states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CA" sz="3600" i="1" dirty="0"/>
              <a:t>“All members of the organization are to respect and act in accordance with organization’s mission and values. The primary responsibility of everyone in the organization is the person receiving care. To enhance the mission and the care, employees should exercise respect for one another.”</a:t>
            </a:r>
          </a:p>
        </p:txBody>
      </p:sp>
    </p:spTree>
    <p:extLst>
      <p:ext uri="{BB962C8B-B14F-4D97-AF65-F5344CB8AC3E}">
        <p14:creationId xmlns:p14="http://schemas.microsoft.com/office/powerpoint/2010/main" val="63227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As a Just workplace, Rocmaura -</a:t>
            </a:r>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CA" sz="3600" dirty="0"/>
              <a:t>is committed to: Recruit, select ,and promote on the basis of demonstrated skill and competency as well as the person’s alignment with our mission.</a:t>
            </a:r>
          </a:p>
          <a:p>
            <a:pPr>
              <a:buFont typeface="Wingdings" panose="05000000000000000000" pitchFamily="2" charset="2"/>
              <a:buChar char="Ø"/>
            </a:pPr>
            <a:r>
              <a:rPr lang="en-CA" sz="3600" dirty="0"/>
              <a:t>Our primary responsibility is the person in care. </a:t>
            </a:r>
          </a:p>
          <a:p>
            <a:pPr>
              <a:buFont typeface="Wingdings" panose="05000000000000000000" pitchFamily="2" charset="2"/>
              <a:buChar char="Ø"/>
            </a:pPr>
            <a:r>
              <a:rPr lang="en-CA" sz="3600" dirty="0"/>
              <a:t>Staff to contribute positively to a safe, quality care patient care environment.</a:t>
            </a:r>
          </a:p>
        </p:txBody>
      </p:sp>
    </p:spTree>
    <p:extLst>
      <p:ext uri="{BB962C8B-B14F-4D97-AF65-F5344CB8AC3E}">
        <p14:creationId xmlns:p14="http://schemas.microsoft.com/office/powerpoint/2010/main" val="425668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As a Just workplace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CA" sz="3600" dirty="0"/>
              <a:t>A call for:</a:t>
            </a:r>
          </a:p>
          <a:p>
            <a:pPr>
              <a:buFont typeface="Wingdings" panose="05000000000000000000" pitchFamily="2" charset="2"/>
              <a:buChar char="Ø"/>
            </a:pPr>
            <a:r>
              <a:rPr lang="en-CA" sz="3600" dirty="0"/>
              <a:t>Mutual respect for and among staff.</a:t>
            </a:r>
          </a:p>
          <a:p>
            <a:pPr>
              <a:buFont typeface="Wingdings" panose="05000000000000000000" pitchFamily="2" charset="2"/>
              <a:buChar char="Ø"/>
            </a:pPr>
            <a:r>
              <a:rPr lang="en-CA" sz="3600" dirty="0"/>
              <a:t>Respect for all who enter the Home/Hospital i.e. Resident’s/Patient’s family members, visitors, other service providers.</a:t>
            </a:r>
          </a:p>
        </p:txBody>
      </p:sp>
    </p:spTree>
    <p:extLst>
      <p:ext uri="{BB962C8B-B14F-4D97-AF65-F5344CB8AC3E}">
        <p14:creationId xmlns:p14="http://schemas.microsoft.com/office/powerpoint/2010/main" val="3910210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168 states - </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CA" i="1" dirty="0"/>
              <a:t>“The organization should treat personnel respectfully and justly. The employer/employee relationship calls for fairness and mutual accountability from both the organization(represented by the board and administration) and from those who work in the organization. Boards have a fiduciary responsibility to set policy government employee/employer relations that uphold the values of the organization.”</a:t>
            </a:r>
          </a:p>
        </p:txBody>
      </p:sp>
    </p:spTree>
    <p:extLst>
      <p:ext uri="{BB962C8B-B14F-4D97-AF65-F5344CB8AC3E}">
        <p14:creationId xmlns:p14="http://schemas.microsoft.com/office/powerpoint/2010/main" val="2253100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Treat Staff with respect &amp; in a just manner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dirty="0"/>
              <a:t>Provide timely &amp; constructive feedback on performance.</a:t>
            </a:r>
          </a:p>
          <a:p>
            <a:pPr>
              <a:buFont typeface="Wingdings" panose="05000000000000000000" pitchFamily="2" charset="2"/>
              <a:buChar char="Ø"/>
            </a:pPr>
            <a:r>
              <a:rPr lang="en-CA" dirty="0"/>
              <a:t>Appropriate supervisory &amp; educational supports to promote ongoing development &amp; learning.</a:t>
            </a:r>
          </a:p>
          <a:p>
            <a:pPr>
              <a:buFont typeface="Wingdings" panose="05000000000000000000" pitchFamily="2" charset="2"/>
              <a:buChar char="Ø"/>
            </a:pPr>
            <a:r>
              <a:rPr lang="en-CA" dirty="0"/>
              <a:t>Progressive discipline practiced  including person’s right to representation</a:t>
            </a:r>
          </a:p>
          <a:p>
            <a:pPr>
              <a:buFont typeface="Wingdings" panose="05000000000000000000" pitchFamily="2" charset="2"/>
              <a:buChar char="Ø"/>
            </a:pPr>
            <a:r>
              <a:rPr lang="en-CA" dirty="0"/>
              <a:t>Ensure issues are treated in a like manner, without prejudice.</a:t>
            </a:r>
          </a:p>
          <a:p>
            <a:pPr>
              <a:buFont typeface="Wingdings" panose="05000000000000000000" pitchFamily="2" charset="2"/>
              <a:buChar char="Ø"/>
            </a:pPr>
            <a:endParaRPr lang="en-CA" dirty="0"/>
          </a:p>
        </p:txBody>
      </p:sp>
    </p:spTree>
    <p:extLst>
      <p:ext uri="{BB962C8B-B14F-4D97-AF65-F5344CB8AC3E}">
        <p14:creationId xmlns:p14="http://schemas.microsoft.com/office/powerpoint/2010/main" val="1615722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HEG 168 (cont’d)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CA" sz="3600" dirty="0"/>
              <a:t>Set organizational expectations:</a:t>
            </a:r>
          </a:p>
          <a:p>
            <a:pPr>
              <a:buFont typeface="Wingdings" panose="05000000000000000000" pitchFamily="2" charset="2"/>
              <a:buChar char="Ø"/>
            </a:pPr>
            <a:r>
              <a:rPr lang="en-CA" sz="3600" dirty="0"/>
              <a:t>Board and Administration personnel are responsible for setting the expectations for desired behaviour &amp; cultural practices.</a:t>
            </a:r>
          </a:p>
          <a:p>
            <a:pPr>
              <a:buFont typeface="Wingdings" panose="05000000000000000000" pitchFamily="2" charset="2"/>
              <a:buChar char="Ø"/>
            </a:pPr>
            <a:r>
              <a:rPr lang="en-CA" sz="3600" dirty="0"/>
              <a:t>and to monitor policy adherence to policies.</a:t>
            </a:r>
          </a:p>
        </p:txBody>
      </p:sp>
    </p:spTree>
    <p:extLst>
      <p:ext uri="{BB962C8B-B14F-4D97-AF65-F5344CB8AC3E}">
        <p14:creationId xmlns:p14="http://schemas.microsoft.com/office/powerpoint/2010/main" val="15908387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225</TotalTime>
  <Words>1351</Words>
  <Application>Microsoft Office PowerPoint</Application>
  <PresentationFormat>On-screen Show (4:3)</PresentationFormat>
  <Paragraphs>95</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Franklin Gothic Book</vt:lpstr>
      <vt:lpstr>Franklin Gothic Medium</vt:lpstr>
      <vt:lpstr>Wingdings</vt:lpstr>
      <vt:lpstr>Wingdings 2</vt:lpstr>
      <vt:lpstr>Trek</vt:lpstr>
      <vt:lpstr>A Just workplace</vt:lpstr>
      <vt:lpstr>A Just Workplace</vt:lpstr>
      <vt:lpstr>Towards a Just Workplace</vt:lpstr>
      <vt:lpstr>HEG 167 -states</vt:lpstr>
      <vt:lpstr>As a Just workplace, Rocmaura -</vt:lpstr>
      <vt:lpstr>As a Just workplace</vt:lpstr>
      <vt:lpstr>HEG 168 states - </vt:lpstr>
      <vt:lpstr>Treat Staff with respect &amp; in a just manner -</vt:lpstr>
      <vt:lpstr>HEG 168 (cont’d)</vt:lpstr>
      <vt:lpstr>HEG 169 states -</vt:lpstr>
      <vt:lpstr>HEG 169 -</vt:lpstr>
      <vt:lpstr>HEG 170 states -</vt:lpstr>
      <vt:lpstr>Create dynamic interdisciplinary teams</vt:lpstr>
      <vt:lpstr>HEG 171 states -</vt:lpstr>
      <vt:lpstr>HEG 172 states -</vt:lpstr>
      <vt:lpstr>HEG 172 cont’d.</vt:lpstr>
      <vt:lpstr>HEG 172 cont’d.</vt:lpstr>
      <vt:lpstr>HEG 173 states -</vt:lpstr>
      <vt:lpstr>HEG 173 cont’d.</vt:lpstr>
      <vt:lpstr>HEG 173 cont’d.</vt:lpstr>
      <vt:lpstr>HEG 174 states -</vt:lpstr>
      <vt:lpstr>HEG 174 cont’d.</vt:lpstr>
      <vt:lpstr>HEG 174 cont’d.</vt:lpstr>
      <vt:lpstr>HEG 175 states -</vt:lpstr>
      <vt:lpstr>HEG 175 cont’d.</vt:lpstr>
      <vt:lpstr>HEG 175 cont’d.</vt:lpstr>
      <vt:lpstr>HEG 171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dc:creator>
  <cp:lastModifiedBy>David Levangie</cp:lastModifiedBy>
  <cp:revision>20</cp:revision>
  <dcterms:created xsi:type="dcterms:W3CDTF">2015-01-28T15:29:01Z</dcterms:created>
  <dcterms:modified xsi:type="dcterms:W3CDTF">2019-10-31T18:49:23Z</dcterms:modified>
</cp:coreProperties>
</file>